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66" r:id="rId2"/>
    <p:sldId id="257" r:id="rId3"/>
    <p:sldId id="294" r:id="rId4"/>
    <p:sldId id="268" r:id="rId5"/>
    <p:sldId id="295" r:id="rId6"/>
    <p:sldId id="269" r:id="rId7"/>
    <p:sldId id="271" r:id="rId8"/>
    <p:sldId id="297" r:id="rId9"/>
    <p:sldId id="273" r:id="rId10"/>
    <p:sldId id="274" r:id="rId11"/>
    <p:sldId id="298" r:id="rId12"/>
    <p:sldId id="299" r:id="rId13"/>
    <p:sldId id="300" r:id="rId14"/>
    <p:sldId id="301" r:id="rId15"/>
    <p:sldId id="302" r:id="rId16"/>
    <p:sldId id="303" r:id="rId17"/>
    <p:sldId id="304" r:id="rId18"/>
    <p:sldId id="305" r:id="rId19"/>
    <p:sldId id="306" r:id="rId20"/>
    <p:sldId id="307" r:id="rId21"/>
    <p:sldId id="308" r:id="rId22"/>
    <p:sldId id="309" r:id="rId23"/>
    <p:sldId id="310" r:id="rId24"/>
    <p:sldId id="311" r:id="rId25"/>
    <p:sldId id="312" r:id="rId26"/>
    <p:sldId id="313" r:id="rId27"/>
    <p:sldId id="315" r:id="rId28"/>
    <p:sldId id="314" r:id="rId29"/>
    <p:sldId id="316" r:id="rId30"/>
    <p:sldId id="317" r:id="rId31"/>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45F3E588-50D4-4401-8734-E26D87352753}">
          <p14:sldIdLst>
            <p14:sldId id="266"/>
            <p14:sldId id="257"/>
            <p14:sldId id="294"/>
            <p14:sldId id="268"/>
            <p14:sldId id="295"/>
            <p14:sldId id="269"/>
            <p14:sldId id="271"/>
            <p14:sldId id="297"/>
            <p14:sldId id="273"/>
            <p14:sldId id="274"/>
            <p14:sldId id="298"/>
            <p14:sldId id="299"/>
            <p14:sldId id="300"/>
            <p14:sldId id="301"/>
            <p14:sldId id="302"/>
            <p14:sldId id="303"/>
            <p14:sldId id="304"/>
            <p14:sldId id="305"/>
            <p14:sldId id="306"/>
            <p14:sldId id="307"/>
            <p14:sldId id="308"/>
            <p14:sldId id="309"/>
            <p14:sldId id="310"/>
            <p14:sldId id="311"/>
            <p14:sldId id="312"/>
            <p14:sldId id="313"/>
            <p14:sldId id="315"/>
            <p14:sldId id="314"/>
            <p14:sldId id="316"/>
            <p14:sldId id="31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042A"/>
    <a:srgbClr val="0F25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72" autoAdjust="0"/>
    <p:restoredTop sz="94660"/>
  </p:normalViewPr>
  <p:slideViewPr>
    <p:cSldViewPr snapToGrid="0">
      <p:cViewPr varScale="1">
        <p:scale>
          <a:sx n="81" d="100"/>
          <a:sy n="81" d="100"/>
        </p:scale>
        <p:origin x="68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E:\PE&#209;A%20LEON\1.%20Yobany\2024\1.%20Accidentalidad\12.%20INFORME%20DICIEMBRE\1.%20INFORMES%20DE%20ACCIDENTALIDA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PE&#209;A%20LEON\1.%20Yobany\2024\1.%20Accidentalidad\12.%20INFORME%20DICIEMBRE\1.%20INFORMES%20DE%20ACCIDENTALIDAD..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PE&#209;A%20LEON\1.%20Yobany\2024\1.%20Accidentalidad\12.%20INFORME%20DICIEMBRE\1.%20INFORMES%20DE%20ACCIDENTALIDAD..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E:\PE&#209;A%20LEON\1.%20Yobany\2024\1.%20Accidentalidad\12.%20INFORME%20DICIEMBRE\1.%20INFORMES%20DE%20ACCIDENTALIDAD..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E:\PE&#209;A%20LEON\1.%20Yobany\2024\1.%20Accidentalidad\12.%20INFORME%20DICIEMBRE\1.%20INFORMES%20DE%20ACCIDENTALIDAD..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227513463988007E-2"/>
          <c:y val="2.9801535798648342E-2"/>
          <c:w val="0.91254635339467183"/>
          <c:h val="0.78792496833217818"/>
        </c:manualLayout>
      </c:layout>
      <c:barChart>
        <c:barDir val="col"/>
        <c:grouping val="clustered"/>
        <c:varyColors val="0"/>
        <c:ser>
          <c:idx val="0"/>
          <c:order val="0"/>
          <c:tx>
            <c:strRef>
              <c:f>INFORME!$B$5</c:f>
              <c:strCache>
                <c:ptCount val="1"/>
                <c:pt idx="0">
                  <c:v>2023</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INFORME!$A$6:$A$8</c:f>
              <c:strCache>
                <c:ptCount val="3"/>
                <c:pt idx="0">
                  <c:v>Accidentes </c:v>
                </c:pt>
                <c:pt idx="1">
                  <c:v>Muertos</c:v>
                </c:pt>
                <c:pt idx="2">
                  <c:v>Lesionados </c:v>
                </c:pt>
              </c:strCache>
            </c:strRef>
          </c:cat>
          <c:val>
            <c:numRef>
              <c:f>INFORME!$B$6:$B$8</c:f>
              <c:numCache>
                <c:formatCode>General</c:formatCode>
                <c:ptCount val="3"/>
                <c:pt idx="0">
                  <c:v>44</c:v>
                </c:pt>
                <c:pt idx="1">
                  <c:v>10</c:v>
                </c:pt>
                <c:pt idx="2">
                  <c:v>53</c:v>
                </c:pt>
              </c:numCache>
            </c:numRef>
          </c:val>
          <c:extLst xmlns:c16r2="http://schemas.microsoft.com/office/drawing/2015/06/chart">
            <c:ext xmlns:c16="http://schemas.microsoft.com/office/drawing/2014/chart" uri="{C3380CC4-5D6E-409C-BE32-E72D297353CC}">
              <c16:uniqueId val="{00000000-CC5E-475B-A9F1-6916E2E92B7A}"/>
            </c:ext>
          </c:extLst>
        </c:ser>
        <c:ser>
          <c:idx val="1"/>
          <c:order val="1"/>
          <c:tx>
            <c:strRef>
              <c:f>INFORME!$C$5</c:f>
              <c:strCache>
                <c:ptCount val="1"/>
                <c:pt idx="0">
                  <c:v>2024</c:v>
                </c:pt>
              </c:strCache>
            </c:strRef>
          </c:tx>
          <c:spPr>
            <a:solidFill>
              <a:schemeClr val="accent5"/>
            </a:solidFill>
            <a:ln>
              <a:noFill/>
            </a:ln>
            <a:effectLst/>
          </c:spPr>
          <c:invertIfNegative val="0"/>
          <c:dLbls>
            <c:dLbl>
              <c:idx val="2"/>
              <c:layout>
                <c:manualLayout>
                  <c:x val="-2.2937109516028794E-3"/>
                  <c:y val="0"/>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C5E-475B-A9F1-6916E2E92B7A}"/>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INFORME!$A$6:$A$8</c:f>
              <c:strCache>
                <c:ptCount val="3"/>
                <c:pt idx="0">
                  <c:v>Accidentes </c:v>
                </c:pt>
                <c:pt idx="1">
                  <c:v>Muertos</c:v>
                </c:pt>
                <c:pt idx="2">
                  <c:v>Lesionados </c:v>
                </c:pt>
              </c:strCache>
            </c:strRef>
          </c:cat>
          <c:val>
            <c:numRef>
              <c:f>INFORME!$C$6:$C$8</c:f>
              <c:numCache>
                <c:formatCode>General</c:formatCode>
                <c:ptCount val="3"/>
                <c:pt idx="0">
                  <c:v>33</c:v>
                </c:pt>
                <c:pt idx="1">
                  <c:v>2</c:v>
                </c:pt>
                <c:pt idx="2">
                  <c:v>64</c:v>
                </c:pt>
              </c:numCache>
            </c:numRef>
          </c:val>
          <c:extLst xmlns:c16r2="http://schemas.microsoft.com/office/drawing/2015/06/chart">
            <c:ext xmlns:c16="http://schemas.microsoft.com/office/drawing/2014/chart" uri="{C3380CC4-5D6E-409C-BE32-E72D297353CC}">
              <c16:uniqueId val="{00000002-CC5E-475B-A9F1-6916E2E92B7A}"/>
            </c:ext>
          </c:extLst>
        </c:ser>
        <c:dLbls>
          <c:dLblPos val="outEnd"/>
          <c:showLegendKey val="0"/>
          <c:showVal val="1"/>
          <c:showCatName val="0"/>
          <c:showSerName val="0"/>
          <c:showPercent val="0"/>
          <c:showBubbleSize val="0"/>
        </c:dLbls>
        <c:gapWidth val="219"/>
        <c:overlap val="-27"/>
        <c:axId val="306216448"/>
        <c:axId val="306216832"/>
      </c:barChart>
      <c:catAx>
        <c:axId val="306216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Narrow" panose="020B0606020202030204" pitchFamily="34" charset="0"/>
                <a:ea typeface="+mn-ea"/>
                <a:cs typeface="+mn-cs"/>
              </a:defRPr>
            </a:pPr>
            <a:endParaRPr lang="es-CO"/>
          </a:p>
        </c:txPr>
        <c:crossAx val="306216832"/>
        <c:crosses val="autoZero"/>
        <c:auto val="1"/>
        <c:lblAlgn val="ctr"/>
        <c:lblOffset val="100"/>
        <c:noMultiLvlLbl val="0"/>
      </c:catAx>
      <c:valAx>
        <c:axId val="306216832"/>
        <c:scaling>
          <c:orientation val="minMax"/>
        </c:scaling>
        <c:delete val="1"/>
        <c:axPos val="l"/>
        <c:numFmt formatCode="General" sourceLinked="1"/>
        <c:majorTickMark val="none"/>
        <c:minorTickMark val="none"/>
        <c:tickLblPos val="nextTo"/>
        <c:crossAx val="306216448"/>
        <c:crosses val="autoZero"/>
        <c:crossBetween val="between"/>
      </c:valAx>
      <c:spPr>
        <a:noFill/>
        <a:ln>
          <a:noFill/>
        </a:ln>
        <a:effectLst/>
      </c:spPr>
    </c:plotArea>
    <c:legend>
      <c:legendPos val="b"/>
      <c:layout>
        <c:manualLayout>
          <c:xMode val="edge"/>
          <c:yMode val="edge"/>
          <c:x val="4.0648281704187047E-3"/>
          <c:y val="2.3137321990361889E-2"/>
          <c:w val="0.25117297143453904"/>
          <c:h val="0.13470648230561333"/>
        </c:manualLayout>
      </c:layout>
      <c:overlay val="0"/>
      <c:spPr>
        <a:noFill/>
        <a:ln>
          <a:noFill/>
        </a:ln>
        <a:effectLst/>
      </c:spPr>
      <c:txPr>
        <a:bodyPr rot="0" spcFirstLastPara="1" vertOverflow="ellipsis" vert="horz" wrap="square" anchor="ctr" anchorCtr="1"/>
        <a:lstStyle/>
        <a:p>
          <a:pPr algn="ctr">
            <a:defRPr lang="en-US" sz="1600" b="1" i="0" u="none" strike="noStrike" kern="1200" baseline="0">
              <a:solidFill>
                <a:sysClr val="windowText" lastClr="000000"/>
              </a:solidFill>
              <a:latin typeface="+mn-lt"/>
              <a:ea typeface="+mn-ea"/>
              <a:cs typeface="+mn-cs"/>
            </a:defRPr>
          </a:pPr>
          <a:endParaRPr lang="es-CO"/>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052007962493739E-2"/>
          <c:y val="0.12994519294529092"/>
          <c:w val="0.95818484513426649"/>
          <c:h val="0.74019682597529901"/>
        </c:manualLayout>
      </c:layout>
      <c:lineChart>
        <c:grouping val="standard"/>
        <c:varyColors val="0"/>
        <c:ser>
          <c:idx val="0"/>
          <c:order val="0"/>
          <c:tx>
            <c:strRef>
              <c:f>INFORME!$I$90</c:f>
              <c:strCache>
                <c:ptCount val="1"/>
                <c:pt idx="0">
                  <c:v>Muertos</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dLbl>
              <c:idx val="0"/>
              <c:delete val="1"/>
              <c:extLst xmlns:c16r2="http://schemas.microsoft.com/office/drawing/2015/06/chart">
                <c:ext xmlns:c16="http://schemas.microsoft.com/office/drawing/2014/chart" uri="{C3380CC4-5D6E-409C-BE32-E72D297353CC}">
                  <c16:uniqueId val="{00000000-F71A-4258-AC14-F85A27B73F25}"/>
                </c:ext>
                <c:ext xmlns:c15="http://schemas.microsoft.com/office/drawing/2012/chart" uri="{CE6537A1-D6FC-4f65-9D91-7224C49458BB}"/>
              </c:extLst>
            </c:dLbl>
            <c:dLbl>
              <c:idx val="1"/>
              <c:layout>
                <c:manualLayout>
                  <c:x val="-5.1786703316263755E-2"/>
                  <c:y val="-5.568891771048876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F71A-4258-AC14-F85A27B73F25}"/>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2-F71A-4258-AC14-F85A27B73F25}"/>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3-F71A-4258-AC14-F85A27B73F25}"/>
                </c:ext>
                <c:ext xmlns:c15="http://schemas.microsoft.com/office/drawing/2012/chart" uri="{CE6537A1-D6FC-4f65-9D91-7224C49458BB}"/>
              </c:extLst>
            </c:dLbl>
            <c:dLbl>
              <c:idx val="4"/>
              <c:layout>
                <c:manualLayout>
                  <c:x val="-2.7019149556311524E-2"/>
                  <c:y val="-5.568891771048876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F71A-4258-AC14-F85A27B73F25}"/>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5-F71A-4258-AC14-F85A27B73F25}"/>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06-F71A-4258-AC14-F85A27B73F25}"/>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INFORME!$G$91:$G$97</c:f>
              <c:strCache>
                <c:ptCount val="7"/>
                <c:pt idx="0">
                  <c:v>lunes</c:v>
                </c:pt>
                <c:pt idx="1">
                  <c:v>martes</c:v>
                </c:pt>
                <c:pt idx="2">
                  <c:v>miercoles</c:v>
                </c:pt>
                <c:pt idx="3">
                  <c:v>jueves</c:v>
                </c:pt>
                <c:pt idx="4">
                  <c:v>viernes</c:v>
                </c:pt>
                <c:pt idx="5">
                  <c:v>sabado</c:v>
                </c:pt>
                <c:pt idx="6">
                  <c:v>domingo</c:v>
                </c:pt>
              </c:strCache>
            </c:strRef>
          </c:cat>
          <c:val>
            <c:numRef>
              <c:f>INFORME!$I$91:$I$97</c:f>
              <c:numCache>
                <c:formatCode>General</c:formatCode>
                <c:ptCount val="7"/>
                <c:pt idx="0">
                  <c:v>0</c:v>
                </c:pt>
                <c:pt idx="1">
                  <c:v>1</c:v>
                </c:pt>
                <c:pt idx="2">
                  <c:v>0</c:v>
                </c:pt>
                <c:pt idx="3">
                  <c:v>0</c:v>
                </c:pt>
                <c:pt idx="4">
                  <c:v>1</c:v>
                </c:pt>
                <c:pt idx="5">
                  <c:v>0</c:v>
                </c:pt>
                <c:pt idx="6">
                  <c:v>0</c:v>
                </c:pt>
              </c:numCache>
            </c:numRef>
          </c:val>
          <c:smooth val="0"/>
          <c:extLst xmlns:c16r2="http://schemas.microsoft.com/office/drawing/2015/06/chart">
            <c:ext xmlns:c16="http://schemas.microsoft.com/office/drawing/2014/chart" uri="{C3380CC4-5D6E-409C-BE32-E72D297353CC}">
              <c16:uniqueId val="{00000007-F71A-4258-AC14-F85A27B73F25}"/>
            </c:ext>
          </c:extLst>
        </c:ser>
        <c:dLbls>
          <c:showLegendKey val="0"/>
          <c:showVal val="1"/>
          <c:showCatName val="0"/>
          <c:showSerName val="0"/>
          <c:showPercent val="0"/>
          <c:showBubbleSize val="0"/>
        </c:dLbls>
        <c:marker val="1"/>
        <c:smooth val="0"/>
        <c:axId val="228509728"/>
        <c:axId val="229673072"/>
      </c:lineChart>
      <c:lineChart>
        <c:grouping val="standard"/>
        <c:varyColors val="0"/>
        <c:ser>
          <c:idx val="1"/>
          <c:order val="1"/>
          <c:tx>
            <c:strRef>
              <c:f>INFORME!$J$90</c:f>
              <c:strCache>
                <c:ptCount val="1"/>
                <c:pt idx="0">
                  <c:v>Lesionados</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dLbl>
              <c:idx val="0"/>
              <c:layout>
                <c:manualLayout>
                  <c:x val="-2.3064045767783922E-3"/>
                  <c:y val="-6.897036989463424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EE7C-48F6-B30F-14C8897CE3EE}"/>
                </c:ext>
                <c:ext xmlns:c15="http://schemas.microsoft.com/office/drawing/2012/chart" uri="{CE6537A1-D6FC-4f65-9D91-7224C49458BB}"/>
              </c:extLst>
            </c:dLbl>
            <c:dLbl>
              <c:idx val="1"/>
              <c:layout>
                <c:manualLayout>
                  <c:x val="-6.919213730335219E-3"/>
                  <c:y val="-0.11095233417832465"/>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E7C-48F6-B30F-14C8897CE3EE}"/>
                </c:ext>
                <c:ext xmlns:c15="http://schemas.microsoft.com/office/drawing/2012/chart" uri="{CE6537A1-D6FC-4f65-9D91-7224C49458BB}"/>
              </c:extLst>
            </c:dLbl>
            <c:dLbl>
              <c:idx val="2"/>
              <c:layout>
                <c:manualLayout>
                  <c:x val="-5.7660114419459804E-3"/>
                  <c:y val="-7.196908162918355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EE7C-48F6-B30F-14C8897CE3EE}"/>
                </c:ext>
                <c:ext xmlns:c15="http://schemas.microsoft.com/office/drawing/2012/chart" uri="{CE6537A1-D6FC-4f65-9D91-7224C49458BB}"/>
              </c:extLst>
            </c:dLbl>
            <c:dLbl>
              <c:idx val="3"/>
              <c:layout>
                <c:manualLayout>
                  <c:x val="-3.1136461786508297E-2"/>
                  <c:y val="-4.498067601823967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E7C-48F6-B30F-14C8897CE3EE}"/>
                </c:ext>
                <c:ext xmlns:c15="http://schemas.microsoft.com/office/drawing/2012/chart" uri="{CE6537A1-D6FC-4f65-9D91-7224C49458BB}"/>
              </c:extLst>
            </c:dLbl>
            <c:dLbl>
              <c:idx val="4"/>
              <c:layout>
                <c:manualLayout>
                  <c:x val="-3.344286636328677E-2"/>
                  <c:y val="-5.397681122188766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EE7C-48F6-B30F-14C8897CE3EE}"/>
                </c:ext>
                <c:ext xmlns:c15="http://schemas.microsoft.com/office/drawing/2012/chart" uri="{CE6537A1-D6FC-4f65-9D91-7224C49458BB}"/>
              </c:extLst>
            </c:dLbl>
            <c:dLbl>
              <c:idx val="5"/>
              <c:layout>
                <c:manualLayout>
                  <c:x val="-1.8451236614227307E-2"/>
                  <c:y val="-7.796650509828223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EE7C-48F6-B30F-14C8897CE3EE}"/>
                </c:ext>
                <c:ext xmlns:c15="http://schemas.microsoft.com/office/drawing/2012/chart" uri="{CE6537A1-D6FC-4f65-9D91-7224C49458BB}"/>
              </c:extLst>
            </c:dLbl>
            <c:dLbl>
              <c:idx val="6"/>
              <c:layout>
                <c:manualLayout>
                  <c:x val="-3.8055675516843475E-2"/>
                  <c:y val="-4.198196428369043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EE7C-48F6-B30F-14C8897CE3EE}"/>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INFORME!$G$91:$G$97</c:f>
              <c:strCache>
                <c:ptCount val="7"/>
                <c:pt idx="0">
                  <c:v>lunes</c:v>
                </c:pt>
                <c:pt idx="1">
                  <c:v>martes</c:v>
                </c:pt>
                <c:pt idx="2">
                  <c:v>miercoles</c:v>
                </c:pt>
                <c:pt idx="3">
                  <c:v>jueves</c:v>
                </c:pt>
                <c:pt idx="4">
                  <c:v>viernes</c:v>
                </c:pt>
                <c:pt idx="5">
                  <c:v>sabado</c:v>
                </c:pt>
                <c:pt idx="6">
                  <c:v>domingo</c:v>
                </c:pt>
              </c:strCache>
            </c:strRef>
          </c:cat>
          <c:val>
            <c:numRef>
              <c:f>INFORME!$J$91:$J$97</c:f>
              <c:numCache>
                <c:formatCode>General</c:formatCode>
                <c:ptCount val="7"/>
                <c:pt idx="0">
                  <c:v>9</c:v>
                </c:pt>
                <c:pt idx="1">
                  <c:v>5</c:v>
                </c:pt>
                <c:pt idx="2">
                  <c:v>2</c:v>
                </c:pt>
                <c:pt idx="3">
                  <c:v>8</c:v>
                </c:pt>
                <c:pt idx="4">
                  <c:v>14</c:v>
                </c:pt>
                <c:pt idx="5">
                  <c:v>8</c:v>
                </c:pt>
                <c:pt idx="6">
                  <c:v>18</c:v>
                </c:pt>
              </c:numCache>
            </c:numRef>
          </c:val>
          <c:smooth val="0"/>
          <c:extLst xmlns:c16r2="http://schemas.microsoft.com/office/drawing/2015/06/chart">
            <c:ext xmlns:c16="http://schemas.microsoft.com/office/drawing/2014/chart" uri="{C3380CC4-5D6E-409C-BE32-E72D297353CC}">
              <c16:uniqueId val="{00000008-F71A-4258-AC14-F85A27B73F25}"/>
            </c:ext>
          </c:extLst>
        </c:ser>
        <c:dLbls>
          <c:showLegendKey val="0"/>
          <c:showVal val="1"/>
          <c:showCatName val="0"/>
          <c:showSerName val="0"/>
          <c:showPercent val="0"/>
          <c:showBubbleSize val="0"/>
        </c:dLbls>
        <c:marker val="1"/>
        <c:smooth val="0"/>
        <c:axId val="229673840"/>
        <c:axId val="229673456"/>
      </c:lineChart>
      <c:catAx>
        <c:axId val="228509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s-CO"/>
          </a:p>
        </c:txPr>
        <c:crossAx val="229673072"/>
        <c:crosses val="autoZero"/>
        <c:auto val="1"/>
        <c:lblAlgn val="ctr"/>
        <c:lblOffset val="100"/>
        <c:noMultiLvlLbl val="0"/>
      </c:catAx>
      <c:valAx>
        <c:axId val="229673072"/>
        <c:scaling>
          <c:orientation val="minMax"/>
        </c:scaling>
        <c:delete val="1"/>
        <c:axPos val="l"/>
        <c:numFmt formatCode="General" sourceLinked="1"/>
        <c:majorTickMark val="none"/>
        <c:minorTickMark val="none"/>
        <c:tickLblPos val="nextTo"/>
        <c:crossAx val="228509728"/>
        <c:crosses val="autoZero"/>
        <c:crossBetween val="between"/>
      </c:valAx>
      <c:valAx>
        <c:axId val="229673456"/>
        <c:scaling>
          <c:orientation val="minMax"/>
        </c:scaling>
        <c:delete val="1"/>
        <c:axPos val="r"/>
        <c:numFmt formatCode="General" sourceLinked="1"/>
        <c:majorTickMark val="out"/>
        <c:minorTickMark val="none"/>
        <c:tickLblPos val="nextTo"/>
        <c:crossAx val="229673840"/>
        <c:crosses val="max"/>
        <c:crossBetween val="between"/>
        <c:majorUnit val="1"/>
      </c:valAx>
      <c:catAx>
        <c:axId val="229673840"/>
        <c:scaling>
          <c:orientation val="minMax"/>
        </c:scaling>
        <c:delete val="1"/>
        <c:axPos val="b"/>
        <c:numFmt formatCode="General" sourceLinked="1"/>
        <c:majorTickMark val="out"/>
        <c:minorTickMark val="none"/>
        <c:tickLblPos val="nextTo"/>
        <c:crossAx val="229673456"/>
        <c:crosses val="autoZero"/>
        <c:auto val="1"/>
        <c:lblAlgn val="ctr"/>
        <c:lblOffset val="100"/>
        <c:noMultiLvlLbl val="0"/>
      </c:catAx>
      <c:spPr>
        <a:noFill/>
        <a:ln>
          <a:noFill/>
        </a:ln>
        <a:effectLst/>
      </c:spPr>
    </c:plotArea>
    <c:legend>
      <c:legendPos val="b"/>
      <c:layout>
        <c:manualLayout>
          <c:xMode val="edge"/>
          <c:yMode val="edge"/>
          <c:x val="6.4509106020731705E-2"/>
          <c:y val="2.5101426425585163E-3"/>
          <c:w val="0.34521451937616349"/>
          <c:h val="0.12187068662210074"/>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s-CO"/>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941845507316603E-2"/>
          <c:y val="4.1158640780818011E-2"/>
          <c:w val="0.95011630898536681"/>
          <c:h val="0.84010162429577795"/>
        </c:manualLayout>
      </c:layout>
      <c:lineChart>
        <c:grouping val="standard"/>
        <c:varyColors val="0"/>
        <c:ser>
          <c:idx val="2"/>
          <c:order val="0"/>
          <c:tx>
            <c:strRef>
              <c:f>INFORME!$I$121</c:f>
              <c:strCache>
                <c:ptCount val="1"/>
                <c:pt idx="0">
                  <c:v>Muertos</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dLbl>
              <c:idx val="0"/>
              <c:delete val="1"/>
              <c:extLst xmlns:c16r2="http://schemas.microsoft.com/office/drawing/2015/06/chart">
                <c:ext xmlns:c16="http://schemas.microsoft.com/office/drawing/2014/chart" uri="{C3380CC4-5D6E-409C-BE32-E72D297353CC}">
                  <c16:uniqueId val="{00000002-DDCC-4B05-A3FE-F662EFB976EF}"/>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3-DDCC-4B05-A3FE-F662EFB976EF}"/>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4-DDCC-4B05-A3FE-F662EFB976EF}"/>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5-DDCC-4B05-A3FE-F662EFB976EF}"/>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6-DDCC-4B05-A3FE-F662EFB976EF}"/>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07-DDCC-4B05-A3FE-F662EFB976EF}"/>
                </c:ext>
                <c:ext xmlns:c15="http://schemas.microsoft.com/office/drawing/2012/chart" uri="{CE6537A1-D6FC-4f65-9D91-7224C49458BB}"/>
              </c:extLst>
            </c:dLbl>
            <c:dLbl>
              <c:idx val="7"/>
              <c:delete val="1"/>
              <c:extLst xmlns:c16r2="http://schemas.microsoft.com/office/drawing/2015/06/chart">
                <c:ext xmlns:c16="http://schemas.microsoft.com/office/drawing/2014/chart" uri="{C3380CC4-5D6E-409C-BE32-E72D297353CC}">
                  <c16:uniqueId val="{00000008-DDCC-4B05-A3FE-F662EFB976EF}"/>
                </c:ext>
                <c:ext xmlns:c15="http://schemas.microsoft.com/office/drawing/2012/chart" uri="{CE6537A1-D6FC-4f65-9D91-7224C49458BB}"/>
              </c:extLst>
            </c:dLbl>
            <c:dLbl>
              <c:idx val="9"/>
              <c:delete val="1"/>
              <c:extLst xmlns:c16r2="http://schemas.microsoft.com/office/drawing/2015/06/chart">
                <c:ext xmlns:c16="http://schemas.microsoft.com/office/drawing/2014/chart" uri="{C3380CC4-5D6E-409C-BE32-E72D297353CC}">
                  <c16:uniqueId val="{00000009-DDCC-4B05-A3FE-F662EFB976EF}"/>
                </c:ext>
                <c:ext xmlns:c15="http://schemas.microsoft.com/office/drawing/2012/chart" uri="{CE6537A1-D6FC-4f65-9D91-7224C49458BB}"/>
              </c:extLst>
            </c:dLbl>
            <c:dLbl>
              <c:idx val="10"/>
              <c:delete val="1"/>
              <c:extLst xmlns:c16r2="http://schemas.microsoft.com/office/drawing/2015/06/chart">
                <c:ext xmlns:c16="http://schemas.microsoft.com/office/drawing/2014/chart" uri="{C3380CC4-5D6E-409C-BE32-E72D297353CC}">
                  <c16:uniqueId val="{0000000A-DDCC-4B05-A3FE-F662EFB976EF}"/>
                </c:ext>
                <c:ext xmlns:c15="http://schemas.microsoft.com/office/drawing/2012/chart" uri="{CE6537A1-D6FC-4f65-9D91-7224C49458BB}"/>
              </c:extLst>
            </c:dLbl>
            <c:dLbl>
              <c:idx val="11"/>
              <c:delete val="1"/>
              <c:extLst xmlns:c16r2="http://schemas.microsoft.com/office/drawing/2015/06/chart">
                <c:ext xmlns:c16="http://schemas.microsoft.com/office/drawing/2014/chart" uri="{C3380CC4-5D6E-409C-BE32-E72D297353CC}">
                  <c16:uniqueId val="{0000000B-DDCC-4B05-A3FE-F662EFB976EF}"/>
                </c:ext>
                <c:ext xmlns:c15="http://schemas.microsoft.com/office/drawing/2012/chart" uri="{CE6537A1-D6FC-4f65-9D91-7224C49458BB}"/>
              </c:extLst>
            </c:dLbl>
            <c:dLbl>
              <c:idx val="12"/>
              <c:delete val="1"/>
              <c:extLst xmlns:c16r2="http://schemas.microsoft.com/office/drawing/2015/06/chart">
                <c:ext xmlns:c16="http://schemas.microsoft.com/office/drawing/2014/chart" uri="{C3380CC4-5D6E-409C-BE32-E72D297353CC}">
                  <c16:uniqueId val="{0000000C-DDCC-4B05-A3FE-F662EFB976EF}"/>
                </c:ext>
                <c:ext xmlns:c15="http://schemas.microsoft.com/office/drawing/2012/chart" uri="{CE6537A1-D6FC-4f65-9D91-7224C49458BB}"/>
              </c:extLst>
            </c:dLbl>
            <c:dLbl>
              <c:idx val="13"/>
              <c:delete val="1"/>
              <c:extLst xmlns:c16r2="http://schemas.microsoft.com/office/drawing/2015/06/chart">
                <c:ext xmlns:c16="http://schemas.microsoft.com/office/drawing/2014/chart" uri="{C3380CC4-5D6E-409C-BE32-E72D297353CC}">
                  <c16:uniqueId val="{0000000D-DDCC-4B05-A3FE-F662EFB976EF}"/>
                </c:ext>
                <c:ext xmlns:c15="http://schemas.microsoft.com/office/drawing/2012/chart" uri="{CE6537A1-D6FC-4f65-9D91-7224C49458BB}"/>
              </c:extLst>
            </c:dLbl>
            <c:dLbl>
              <c:idx val="14"/>
              <c:delete val="1"/>
              <c:extLst xmlns:c16r2="http://schemas.microsoft.com/office/drawing/2015/06/chart">
                <c:ext xmlns:c16="http://schemas.microsoft.com/office/drawing/2014/chart" uri="{C3380CC4-5D6E-409C-BE32-E72D297353CC}">
                  <c16:uniqueId val="{0000000E-DDCC-4B05-A3FE-F662EFB976EF}"/>
                </c:ext>
                <c:ext xmlns:c15="http://schemas.microsoft.com/office/drawing/2012/chart" uri="{CE6537A1-D6FC-4f65-9D91-7224C49458BB}"/>
              </c:extLst>
            </c:dLbl>
            <c:dLbl>
              <c:idx val="15"/>
              <c:delete val="1"/>
              <c:extLst xmlns:c16r2="http://schemas.microsoft.com/office/drawing/2015/06/chart">
                <c:ext xmlns:c16="http://schemas.microsoft.com/office/drawing/2014/chart" uri="{C3380CC4-5D6E-409C-BE32-E72D297353CC}">
                  <c16:uniqueId val="{0000000F-DDCC-4B05-A3FE-F662EFB976EF}"/>
                </c:ext>
                <c:ext xmlns:c15="http://schemas.microsoft.com/office/drawing/2012/chart" uri="{CE6537A1-D6FC-4f65-9D91-7224C49458BB}"/>
              </c:extLst>
            </c:dLbl>
            <c:dLbl>
              <c:idx val="16"/>
              <c:delete val="1"/>
              <c:extLst xmlns:c16r2="http://schemas.microsoft.com/office/drawing/2015/06/chart">
                <c:ext xmlns:c16="http://schemas.microsoft.com/office/drawing/2014/chart" uri="{C3380CC4-5D6E-409C-BE32-E72D297353CC}">
                  <c16:uniqueId val="{00000010-DDCC-4B05-A3FE-F662EFB976EF}"/>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0000"/>
                    </a:solidFill>
                    <a:latin typeface="+mn-lt"/>
                    <a:ea typeface="+mn-ea"/>
                    <a:cs typeface="+mn-cs"/>
                  </a:defRPr>
                </a:pPr>
                <a:endParaRPr lang="es-CO"/>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INFORME!$G$122:$G$138</c:f>
              <c:numCache>
                <c:formatCode>General</c:formatCode>
                <c:ptCount val="17"/>
                <c:pt idx="0">
                  <c:v>1</c:v>
                </c:pt>
                <c:pt idx="1">
                  <c:v>2</c:v>
                </c:pt>
                <c:pt idx="2">
                  <c:v>4</c:v>
                </c:pt>
                <c:pt idx="3">
                  <c:v>5</c:v>
                </c:pt>
                <c:pt idx="4">
                  <c:v>6</c:v>
                </c:pt>
                <c:pt idx="5">
                  <c:v>8</c:v>
                </c:pt>
                <c:pt idx="6">
                  <c:v>9</c:v>
                </c:pt>
                <c:pt idx="7">
                  <c:v>10</c:v>
                </c:pt>
                <c:pt idx="8">
                  <c:v>12</c:v>
                </c:pt>
                <c:pt idx="9">
                  <c:v>14</c:v>
                </c:pt>
                <c:pt idx="10">
                  <c:v>15</c:v>
                </c:pt>
                <c:pt idx="11">
                  <c:v>16</c:v>
                </c:pt>
                <c:pt idx="12">
                  <c:v>17</c:v>
                </c:pt>
                <c:pt idx="13">
                  <c:v>18</c:v>
                </c:pt>
                <c:pt idx="14">
                  <c:v>19</c:v>
                </c:pt>
                <c:pt idx="15">
                  <c:v>20</c:v>
                </c:pt>
                <c:pt idx="16">
                  <c:v>21</c:v>
                </c:pt>
              </c:numCache>
            </c:numRef>
          </c:cat>
          <c:val>
            <c:numRef>
              <c:f>INFORME!$I$122:$I$138</c:f>
              <c:numCache>
                <c:formatCode>General</c:formatCode>
                <c:ptCount val="17"/>
                <c:pt idx="0">
                  <c:v>0</c:v>
                </c:pt>
                <c:pt idx="1">
                  <c:v>0</c:v>
                </c:pt>
                <c:pt idx="2">
                  <c:v>1</c:v>
                </c:pt>
                <c:pt idx="3">
                  <c:v>0</c:v>
                </c:pt>
                <c:pt idx="4">
                  <c:v>0</c:v>
                </c:pt>
                <c:pt idx="5">
                  <c:v>0</c:v>
                </c:pt>
                <c:pt idx="6">
                  <c:v>0</c:v>
                </c:pt>
                <c:pt idx="7">
                  <c:v>0</c:v>
                </c:pt>
                <c:pt idx="8">
                  <c:v>1</c:v>
                </c:pt>
                <c:pt idx="9">
                  <c:v>0</c:v>
                </c:pt>
                <c:pt idx="10">
                  <c:v>0</c:v>
                </c:pt>
                <c:pt idx="11">
                  <c:v>0</c:v>
                </c:pt>
                <c:pt idx="12">
                  <c:v>0</c:v>
                </c:pt>
                <c:pt idx="13">
                  <c:v>0</c:v>
                </c:pt>
                <c:pt idx="14">
                  <c:v>0</c:v>
                </c:pt>
                <c:pt idx="15">
                  <c:v>0</c:v>
                </c:pt>
                <c:pt idx="16">
                  <c:v>0</c:v>
                </c:pt>
              </c:numCache>
            </c:numRef>
          </c:val>
          <c:smooth val="0"/>
          <c:extLst xmlns:c16r2="http://schemas.microsoft.com/office/drawing/2015/06/chart">
            <c:ext xmlns:c16="http://schemas.microsoft.com/office/drawing/2014/chart" uri="{C3380CC4-5D6E-409C-BE32-E72D297353CC}">
              <c16:uniqueId val="{00000000-DDCC-4B05-A3FE-F662EFB976EF}"/>
            </c:ext>
          </c:extLst>
        </c:ser>
        <c:ser>
          <c:idx val="3"/>
          <c:order val="1"/>
          <c:tx>
            <c:strRef>
              <c:f>INFORME!$J$121</c:f>
              <c:strCache>
                <c:ptCount val="1"/>
                <c:pt idx="0">
                  <c:v>Lesionados</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CO"/>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INFORME!$G$122:$G$138</c:f>
              <c:numCache>
                <c:formatCode>General</c:formatCode>
                <c:ptCount val="17"/>
                <c:pt idx="0">
                  <c:v>1</c:v>
                </c:pt>
                <c:pt idx="1">
                  <c:v>2</c:v>
                </c:pt>
                <c:pt idx="2">
                  <c:v>4</c:v>
                </c:pt>
                <c:pt idx="3">
                  <c:v>5</c:v>
                </c:pt>
                <c:pt idx="4">
                  <c:v>6</c:v>
                </c:pt>
                <c:pt idx="5">
                  <c:v>8</c:v>
                </c:pt>
                <c:pt idx="6">
                  <c:v>9</c:v>
                </c:pt>
                <c:pt idx="7">
                  <c:v>10</c:v>
                </c:pt>
                <c:pt idx="8">
                  <c:v>12</c:v>
                </c:pt>
                <c:pt idx="9">
                  <c:v>14</c:v>
                </c:pt>
                <c:pt idx="10">
                  <c:v>15</c:v>
                </c:pt>
                <c:pt idx="11">
                  <c:v>16</c:v>
                </c:pt>
                <c:pt idx="12">
                  <c:v>17</c:v>
                </c:pt>
                <c:pt idx="13">
                  <c:v>18</c:v>
                </c:pt>
                <c:pt idx="14">
                  <c:v>19</c:v>
                </c:pt>
                <c:pt idx="15">
                  <c:v>20</c:v>
                </c:pt>
                <c:pt idx="16">
                  <c:v>21</c:v>
                </c:pt>
              </c:numCache>
            </c:numRef>
          </c:cat>
          <c:val>
            <c:numRef>
              <c:f>INFORME!$J$122:$J$138</c:f>
              <c:numCache>
                <c:formatCode>General</c:formatCode>
                <c:ptCount val="17"/>
                <c:pt idx="0">
                  <c:v>2</c:v>
                </c:pt>
                <c:pt idx="1">
                  <c:v>4</c:v>
                </c:pt>
                <c:pt idx="2">
                  <c:v>3</c:v>
                </c:pt>
                <c:pt idx="3">
                  <c:v>5</c:v>
                </c:pt>
                <c:pt idx="4">
                  <c:v>4</c:v>
                </c:pt>
                <c:pt idx="5">
                  <c:v>1</c:v>
                </c:pt>
                <c:pt idx="6">
                  <c:v>4</c:v>
                </c:pt>
                <c:pt idx="7">
                  <c:v>1</c:v>
                </c:pt>
                <c:pt idx="8">
                  <c:v>4</c:v>
                </c:pt>
                <c:pt idx="9">
                  <c:v>1</c:v>
                </c:pt>
                <c:pt idx="10">
                  <c:v>3</c:v>
                </c:pt>
                <c:pt idx="11">
                  <c:v>5</c:v>
                </c:pt>
                <c:pt idx="12">
                  <c:v>11</c:v>
                </c:pt>
                <c:pt idx="13">
                  <c:v>8</c:v>
                </c:pt>
                <c:pt idx="14">
                  <c:v>1</c:v>
                </c:pt>
                <c:pt idx="15">
                  <c:v>2</c:v>
                </c:pt>
                <c:pt idx="16">
                  <c:v>5</c:v>
                </c:pt>
              </c:numCache>
            </c:numRef>
          </c:val>
          <c:smooth val="0"/>
          <c:extLst xmlns:c16r2="http://schemas.microsoft.com/office/drawing/2015/06/chart">
            <c:ext xmlns:c16="http://schemas.microsoft.com/office/drawing/2014/chart" uri="{C3380CC4-5D6E-409C-BE32-E72D297353CC}">
              <c16:uniqueId val="{00000001-DDCC-4B05-A3FE-F662EFB976EF}"/>
            </c:ext>
          </c:extLst>
        </c:ser>
        <c:dLbls>
          <c:dLblPos val="t"/>
          <c:showLegendKey val="0"/>
          <c:showVal val="1"/>
          <c:showCatName val="0"/>
          <c:showSerName val="0"/>
          <c:showPercent val="0"/>
          <c:showBubbleSize val="0"/>
        </c:dLbls>
        <c:marker val="1"/>
        <c:smooth val="0"/>
        <c:axId val="306592896"/>
        <c:axId val="306593280"/>
      </c:lineChart>
      <c:catAx>
        <c:axId val="30659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s-CO"/>
          </a:p>
        </c:txPr>
        <c:crossAx val="306593280"/>
        <c:crosses val="autoZero"/>
        <c:auto val="1"/>
        <c:lblAlgn val="ctr"/>
        <c:lblOffset val="100"/>
        <c:noMultiLvlLbl val="0"/>
      </c:catAx>
      <c:valAx>
        <c:axId val="306593280"/>
        <c:scaling>
          <c:orientation val="minMax"/>
        </c:scaling>
        <c:delete val="1"/>
        <c:axPos val="l"/>
        <c:numFmt formatCode="General" sourceLinked="1"/>
        <c:majorTickMark val="none"/>
        <c:minorTickMark val="none"/>
        <c:tickLblPos val="nextTo"/>
        <c:crossAx val="306592896"/>
        <c:crosses val="autoZero"/>
        <c:crossBetween val="between"/>
      </c:valAx>
      <c:spPr>
        <a:noFill/>
        <a:ln w="25400">
          <a:noFill/>
        </a:ln>
        <a:effectLst/>
      </c:spPr>
    </c:plotArea>
    <c:legend>
      <c:legendPos val="b"/>
      <c:layout>
        <c:manualLayout>
          <c:xMode val="edge"/>
          <c:yMode val="edge"/>
          <c:x val="4.6977974939961933E-2"/>
          <c:y val="2.5428203067364645E-2"/>
          <c:w val="0.34798748172514626"/>
          <c:h val="8.3717191601049873E-2"/>
        </c:manualLayout>
      </c:layout>
      <c:overlay val="0"/>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089999523086936"/>
          <c:y val="4.3447405612759941E-2"/>
          <c:w val="0.56453830471766309"/>
          <c:h val="0.89814814814814814"/>
        </c:manualLayout>
      </c:layout>
      <c:barChart>
        <c:barDir val="bar"/>
        <c:grouping val="clustered"/>
        <c:varyColors val="0"/>
        <c:ser>
          <c:idx val="0"/>
          <c:order val="0"/>
          <c:tx>
            <c:strRef>
              <c:f>INFORME!$H$165</c:f>
              <c:strCache>
                <c:ptCount val="1"/>
                <c:pt idx="0">
                  <c:v> Total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s-CO"/>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INFORME!$G$166:$G$176</c:f>
              <c:strCache>
                <c:ptCount val="11"/>
                <c:pt idx="0">
                  <c:v>EXCESO DE VELOCIDAD</c:v>
                </c:pt>
                <c:pt idx="1">
                  <c:v>EMBRIAGUEZ </c:v>
                </c:pt>
                <c:pt idx="2">
                  <c:v>OTRA</c:v>
                </c:pt>
                <c:pt idx="3">
                  <c:v>GIRAR BRUSCAMENTE</c:v>
                </c:pt>
                <c:pt idx="4">
                  <c:v>CRUZAR SIN OBSERVAR</c:v>
                </c:pt>
                <c:pt idx="5">
                  <c:v>IMPERICIA EN EL MANEJO</c:v>
                </c:pt>
                <c:pt idx="6">
                  <c:v>SALIRSE DE LA CALZADA</c:v>
                </c:pt>
                <c:pt idx="7">
                  <c:v>NO MANTENER LA DISTANCIA DE SEGURIDAD </c:v>
                </c:pt>
                <c:pt idx="8">
                  <c:v>NO HACER USO DE SEÑALES REFLECTIVAS</c:v>
                </c:pt>
                <c:pt idx="9">
                  <c:v>DESOBEDECER SEÑALES O NORMAS DE TRANSITO </c:v>
                </c:pt>
                <c:pt idx="10">
                  <c:v>NO MANTENER LA DISTANCIA DE SEGURIDAD </c:v>
                </c:pt>
              </c:strCache>
            </c:strRef>
          </c:cat>
          <c:val>
            <c:numRef>
              <c:f>INFORME!$H$166:$H$176</c:f>
              <c:numCache>
                <c:formatCode>General</c:formatCode>
                <c:ptCount val="11"/>
                <c:pt idx="0">
                  <c:v>11</c:v>
                </c:pt>
                <c:pt idx="1">
                  <c:v>6</c:v>
                </c:pt>
                <c:pt idx="2">
                  <c:v>5</c:v>
                </c:pt>
                <c:pt idx="3">
                  <c:v>2</c:v>
                </c:pt>
                <c:pt idx="4">
                  <c:v>2</c:v>
                </c:pt>
                <c:pt idx="5">
                  <c:v>1</c:v>
                </c:pt>
                <c:pt idx="6">
                  <c:v>1</c:v>
                </c:pt>
                <c:pt idx="7">
                  <c:v>1</c:v>
                </c:pt>
                <c:pt idx="8">
                  <c:v>1</c:v>
                </c:pt>
                <c:pt idx="9">
                  <c:v>1</c:v>
                </c:pt>
                <c:pt idx="10">
                  <c:v>1</c:v>
                </c:pt>
              </c:numCache>
            </c:numRef>
          </c:val>
          <c:extLst xmlns:c16r2="http://schemas.microsoft.com/office/drawing/2015/06/chart">
            <c:ext xmlns:c16="http://schemas.microsoft.com/office/drawing/2014/chart" uri="{C3380CC4-5D6E-409C-BE32-E72D297353CC}">
              <c16:uniqueId val="{00000000-DA0C-49A8-B130-A6873EDE88C1}"/>
            </c:ext>
          </c:extLst>
        </c:ser>
        <c:dLbls>
          <c:dLblPos val="inEnd"/>
          <c:showLegendKey val="0"/>
          <c:showVal val="1"/>
          <c:showCatName val="0"/>
          <c:showSerName val="0"/>
          <c:showPercent val="0"/>
          <c:showBubbleSize val="0"/>
        </c:dLbls>
        <c:gapWidth val="182"/>
        <c:axId val="306822216"/>
        <c:axId val="306821432"/>
      </c:barChart>
      <c:catAx>
        <c:axId val="3068222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s-CO"/>
          </a:p>
        </c:txPr>
        <c:crossAx val="306821432"/>
        <c:crosses val="autoZero"/>
        <c:auto val="1"/>
        <c:lblAlgn val="l"/>
        <c:lblOffset val="100"/>
        <c:noMultiLvlLbl val="0"/>
      </c:catAx>
      <c:valAx>
        <c:axId val="306821432"/>
        <c:scaling>
          <c:orientation val="minMax"/>
        </c:scaling>
        <c:delete val="1"/>
        <c:axPos val="b"/>
        <c:numFmt formatCode="General" sourceLinked="1"/>
        <c:majorTickMark val="none"/>
        <c:minorTickMark val="none"/>
        <c:tickLblPos val="nextTo"/>
        <c:crossAx val="30682221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857269868420193E-2"/>
          <c:y val="6.1684505184796685E-2"/>
          <c:w val="0.95077160314371068"/>
          <c:h val="0.83408673559933122"/>
        </c:manualLayout>
      </c:layout>
      <c:barChart>
        <c:barDir val="col"/>
        <c:grouping val="clustered"/>
        <c:varyColors val="0"/>
        <c:ser>
          <c:idx val="0"/>
          <c:order val="0"/>
          <c:tx>
            <c:strRef>
              <c:f>INFORME!$H$145</c:f>
              <c:strCache>
                <c:ptCount val="1"/>
                <c:pt idx="0">
                  <c:v>Accidentes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s-CO"/>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INFORME!$G$146:$G$152</c:f>
              <c:strCache>
                <c:ptCount val="7"/>
                <c:pt idx="0">
                  <c:v>AVENIDA JULIO SALAZAR</c:v>
                </c:pt>
                <c:pt idx="1">
                  <c:v>CIRCUNVALAR</c:v>
                </c:pt>
                <c:pt idx="2">
                  <c:v>SALIDA BOGOTA</c:v>
                </c:pt>
                <c:pt idx="3">
                  <c:v>SALIDA TUNJA</c:v>
                </c:pt>
                <c:pt idx="4">
                  <c:v>CENTRO</c:v>
                </c:pt>
                <c:pt idx="5">
                  <c:v>VIA CHIQUINQUIRÁ - TUNJA</c:v>
                </c:pt>
                <c:pt idx="6">
                  <c:v>SALIDA SABOYA</c:v>
                </c:pt>
              </c:strCache>
            </c:strRef>
          </c:cat>
          <c:val>
            <c:numRef>
              <c:f>INFORME!$H$146:$H$152</c:f>
              <c:numCache>
                <c:formatCode>General</c:formatCode>
                <c:ptCount val="7"/>
                <c:pt idx="0">
                  <c:v>15</c:v>
                </c:pt>
                <c:pt idx="1">
                  <c:v>5</c:v>
                </c:pt>
                <c:pt idx="2">
                  <c:v>3</c:v>
                </c:pt>
                <c:pt idx="3">
                  <c:v>2</c:v>
                </c:pt>
                <c:pt idx="4">
                  <c:v>2</c:v>
                </c:pt>
                <c:pt idx="5">
                  <c:v>1</c:v>
                </c:pt>
                <c:pt idx="6">
                  <c:v>1</c:v>
                </c:pt>
              </c:numCache>
            </c:numRef>
          </c:val>
          <c:extLst xmlns:c16r2="http://schemas.microsoft.com/office/drawing/2015/06/chart">
            <c:ext xmlns:c16="http://schemas.microsoft.com/office/drawing/2014/chart" uri="{C3380CC4-5D6E-409C-BE32-E72D297353CC}">
              <c16:uniqueId val="{00000000-76B1-4A92-88C9-290ED1A3FAAF}"/>
            </c:ext>
          </c:extLst>
        </c:ser>
        <c:ser>
          <c:idx val="1"/>
          <c:order val="1"/>
          <c:tx>
            <c:strRef>
              <c:f>INFORME!$I$145</c:f>
              <c:strCache>
                <c:ptCount val="1"/>
                <c:pt idx="0">
                  <c:v>Muertos</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s-CO"/>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INFORME!$G$146:$G$152</c:f>
              <c:strCache>
                <c:ptCount val="7"/>
                <c:pt idx="0">
                  <c:v>AVENIDA JULIO SALAZAR</c:v>
                </c:pt>
                <c:pt idx="1">
                  <c:v>CIRCUNVALAR</c:v>
                </c:pt>
                <c:pt idx="2">
                  <c:v>SALIDA BOGOTA</c:v>
                </c:pt>
                <c:pt idx="3">
                  <c:v>SALIDA TUNJA</c:v>
                </c:pt>
                <c:pt idx="4">
                  <c:v>CENTRO</c:v>
                </c:pt>
                <c:pt idx="5">
                  <c:v>VIA CHIQUINQUIRÁ - TUNJA</c:v>
                </c:pt>
                <c:pt idx="6">
                  <c:v>SALIDA SABOYA</c:v>
                </c:pt>
              </c:strCache>
            </c:strRef>
          </c:cat>
          <c:val>
            <c:numRef>
              <c:f>INFORME!$I$146:$I$152</c:f>
              <c:numCache>
                <c:formatCode>General</c:formatCode>
                <c:ptCount val="7"/>
                <c:pt idx="0">
                  <c:v>1</c:v>
                </c:pt>
                <c:pt idx="1">
                  <c:v>0</c:v>
                </c:pt>
                <c:pt idx="2">
                  <c:v>1</c:v>
                </c:pt>
                <c:pt idx="3">
                  <c:v>0</c:v>
                </c:pt>
                <c:pt idx="4">
                  <c:v>0</c:v>
                </c:pt>
                <c:pt idx="5">
                  <c:v>0</c:v>
                </c:pt>
                <c:pt idx="6">
                  <c:v>0</c:v>
                </c:pt>
              </c:numCache>
            </c:numRef>
          </c:val>
          <c:extLst xmlns:c16r2="http://schemas.microsoft.com/office/drawing/2015/06/chart">
            <c:ext xmlns:c16="http://schemas.microsoft.com/office/drawing/2014/chart" uri="{C3380CC4-5D6E-409C-BE32-E72D297353CC}">
              <c16:uniqueId val="{00000001-76B1-4A92-88C9-290ED1A3FAAF}"/>
            </c:ext>
          </c:extLst>
        </c:ser>
        <c:ser>
          <c:idx val="2"/>
          <c:order val="2"/>
          <c:tx>
            <c:strRef>
              <c:f>INFORME!$J$145</c:f>
              <c:strCache>
                <c:ptCount val="1"/>
                <c:pt idx="0">
                  <c:v>Lesionados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s-CO"/>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INFORME!$G$146:$G$152</c:f>
              <c:strCache>
                <c:ptCount val="7"/>
                <c:pt idx="0">
                  <c:v>AVENIDA JULIO SALAZAR</c:v>
                </c:pt>
                <c:pt idx="1">
                  <c:v>CIRCUNVALAR</c:v>
                </c:pt>
                <c:pt idx="2">
                  <c:v>SALIDA BOGOTA</c:v>
                </c:pt>
                <c:pt idx="3">
                  <c:v>SALIDA TUNJA</c:v>
                </c:pt>
                <c:pt idx="4">
                  <c:v>CENTRO</c:v>
                </c:pt>
                <c:pt idx="5">
                  <c:v>VIA CHIQUINQUIRÁ - TUNJA</c:v>
                </c:pt>
                <c:pt idx="6">
                  <c:v>SALIDA SABOYA</c:v>
                </c:pt>
              </c:strCache>
            </c:strRef>
          </c:cat>
          <c:val>
            <c:numRef>
              <c:f>INFORME!$J$146:$J$152</c:f>
              <c:numCache>
                <c:formatCode>General</c:formatCode>
                <c:ptCount val="7"/>
                <c:pt idx="0">
                  <c:v>30</c:v>
                </c:pt>
                <c:pt idx="1">
                  <c:v>10</c:v>
                </c:pt>
                <c:pt idx="2">
                  <c:v>6</c:v>
                </c:pt>
                <c:pt idx="3">
                  <c:v>3</c:v>
                </c:pt>
                <c:pt idx="4">
                  <c:v>2</c:v>
                </c:pt>
                <c:pt idx="5">
                  <c:v>3</c:v>
                </c:pt>
                <c:pt idx="6">
                  <c:v>2</c:v>
                </c:pt>
              </c:numCache>
            </c:numRef>
          </c:val>
          <c:extLst xmlns:c16r2="http://schemas.microsoft.com/office/drawing/2015/06/chart">
            <c:ext xmlns:c16="http://schemas.microsoft.com/office/drawing/2014/chart" uri="{C3380CC4-5D6E-409C-BE32-E72D297353CC}">
              <c16:uniqueId val="{00000002-76B1-4A92-88C9-290ED1A3FAAF}"/>
            </c:ext>
          </c:extLst>
        </c:ser>
        <c:dLbls>
          <c:dLblPos val="outEnd"/>
          <c:showLegendKey val="0"/>
          <c:showVal val="1"/>
          <c:showCatName val="0"/>
          <c:showSerName val="0"/>
          <c:showPercent val="0"/>
          <c:showBubbleSize val="0"/>
        </c:dLbls>
        <c:gapWidth val="219"/>
        <c:overlap val="-27"/>
        <c:axId val="306821824"/>
        <c:axId val="306822608"/>
      </c:barChart>
      <c:catAx>
        <c:axId val="30682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CO"/>
          </a:p>
        </c:txPr>
        <c:crossAx val="306822608"/>
        <c:crosses val="autoZero"/>
        <c:auto val="1"/>
        <c:lblAlgn val="ctr"/>
        <c:lblOffset val="100"/>
        <c:noMultiLvlLbl val="0"/>
      </c:catAx>
      <c:valAx>
        <c:axId val="306822608"/>
        <c:scaling>
          <c:orientation val="minMax"/>
        </c:scaling>
        <c:delete val="1"/>
        <c:axPos val="l"/>
        <c:numFmt formatCode="General" sourceLinked="1"/>
        <c:majorTickMark val="none"/>
        <c:minorTickMark val="none"/>
        <c:tickLblPos val="nextTo"/>
        <c:crossAx val="306821824"/>
        <c:crosses val="autoZero"/>
        <c:crossBetween val="between"/>
      </c:valAx>
      <c:spPr>
        <a:noFill/>
        <a:ln>
          <a:noFill/>
        </a:ln>
        <a:effectLst/>
      </c:spPr>
    </c:plotArea>
    <c:legend>
      <c:legendPos val="b"/>
      <c:layout>
        <c:manualLayout>
          <c:xMode val="edge"/>
          <c:yMode val="edge"/>
          <c:x val="0.51430502282010415"/>
          <c:y val="3.8236125290554833E-2"/>
          <c:w val="0.45043842168896747"/>
          <c:h val="8.869149363447007E-2"/>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D37F2-CCCE-4BDD-A1E9-8A1C722B4C21}" type="datetimeFigureOut">
              <a:rPr lang="es-CO" smtClean="0"/>
              <a:t>18/02/2025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65A18D-4B7F-451D-9F7B-A2F7492C6289}" type="slidenum">
              <a:rPr lang="es-CO" smtClean="0"/>
              <a:t>‹Nº›</a:t>
            </a:fld>
            <a:endParaRPr lang="es-CO"/>
          </a:p>
        </p:txBody>
      </p:sp>
    </p:spTree>
    <p:extLst>
      <p:ext uri="{BB962C8B-B14F-4D97-AF65-F5344CB8AC3E}">
        <p14:creationId xmlns:p14="http://schemas.microsoft.com/office/powerpoint/2010/main" val="3127884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6165A18D-4B7F-451D-9F7B-A2F7492C6289}" type="slidenum">
              <a:rPr lang="es-CO" smtClean="0"/>
              <a:t>2</a:t>
            </a:fld>
            <a:endParaRPr lang="es-CO"/>
          </a:p>
        </p:txBody>
      </p:sp>
    </p:spTree>
    <p:extLst>
      <p:ext uri="{BB962C8B-B14F-4D97-AF65-F5344CB8AC3E}">
        <p14:creationId xmlns:p14="http://schemas.microsoft.com/office/powerpoint/2010/main" val="2994319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p:txBody>
          <a:bodyPr/>
          <a:lstStyle/>
          <a:p>
            <a:fld id="{E69BD682-AB99-4F6B-A924-0719960A4337}" type="datetimeFigureOut">
              <a:rPr lang="es-CO" smtClean="0"/>
              <a:t>18/02/2025</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D2A9A5C6-4F36-4AEC-9C02-C3F059ED438C}" type="slidenum">
              <a:rPr lang="es-CO" smtClean="0"/>
              <a:t>‹Nº›</a:t>
            </a:fld>
            <a:endParaRPr lang="es-CO"/>
          </a:p>
        </p:txBody>
      </p:sp>
    </p:spTree>
    <p:extLst>
      <p:ext uri="{BB962C8B-B14F-4D97-AF65-F5344CB8AC3E}">
        <p14:creationId xmlns:p14="http://schemas.microsoft.com/office/powerpoint/2010/main" val="2775362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E69BD682-AB99-4F6B-A924-0719960A4337}" type="datetimeFigureOut">
              <a:rPr lang="es-CO" smtClean="0"/>
              <a:t>18/02/2025</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D2A9A5C6-4F36-4AEC-9C02-C3F059ED438C}" type="slidenum">
              <a:rPr lang="es-CO" smtClean="0"/>
              <a:t>‹Nº›</a:t>
            </a:fld>
            <a:endParaRPr lang="es-CO"/>
          </a:p>
        </p:txBody>
      </p:sp>
    </p:spTree>
    <p:extLst>
      <p:ext uri="{BB962C8B-B14F-4D97-AF65-F5344CB8AC3E}">
        <p14:creationId xmlns:p14="http://schemas.microsoft.com/office/powerpoint/2010/main" val="456052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E69BD682-AB99-4F6B-A924-0719960A4337}" type="datetimeFigureOut">
              <a:rPr lang="es-CO" smtClean="0"/>
              <a:t>18/02/2025</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D2A9A5C6-4F36-4AEC-9C02-C3F059ED438C}" type="slidenum">
              <a:rPr lang="es-CO" smtClean="0"/>
              <a:t>‹Nº›</a:t>
            </a:fld>
            <a:endParaRPr lang="es-CO"/>
          </a:p>
        </p:txBody>
      </p:sp>
    </p:spTree>
    <p:extLst>
      <p:ext uri="{BB962C8B-B14F-4D97-AF65-F5344CB8AC3E}">
        <p14:creationId xmlns:p14="http://schemas.microsoft.com/office/powerpoint/2010/main" val="2219179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E69BD682-AB99-4F6B-A924-0719960A4337}" type="datetimeFigureOut">
              <a:rPr lang="es-CO" smtClean="0"/>
              <a:t>18/02/2025</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D2A9A5C6-4F36-4AEC-9C02-C3F059ED438C}" type="slidenum">
              <a:rPr lang="es-CO" smtClean="0"/>
              <a:t>‹Nº›</a:t>
            </a:fld>
            <a:endParaRPr lang="es-CO"/>
          </a:p>
        </p:txBody>
      </p:sp>
    </p:spTree>
    <p:extLst>
      <p:ext uri="{BB962C8B-B14F-4D97-AF65-F5344CB8AC3E}">
        <p14:creationId xmlns:p14="http://schemas.microsoft.com/office/powerpoint/2010/main" val="3363644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E69BD682-AB99-4F6B-A924-0719960A4337}" type="datetimeFigureOut">
              <a:rPr lang="es-CO" smtClean="0"/>
              <a:t>18/02/2025</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D2A9A5C6-4F36-4AEC-9C02-C3F059ED438C}" type="slidenum">
              <a:rPr lang="es-CO" smtClean="0"/>
              <a:t>‹Nº›</a:t>
            </a:fld>
            <a:endParaRPr lang="es-CO"/>
          </a:p>
        </p:txBody>
      </p:sp>
    </p:spTree>
    <p:extLst>
      <p:ext uri="{BB962C8B-B14F-4D97-AF65-F5344CB8AC3E}">
        <p14:creationId xmlns:p14="http://schemas.microsoft.com/office/powerpoint/2010/main" val="3985192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E69BD682-AB99-4F6B-A924-0719960A4337}" type="datetimeFigureOut">
              <a:rPr lang="es-CO" smtClean="0"/>
              <a:t>18/02/2025</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D2A9A5C6-4F36-4AEC-9C02-C3F059ED438C}" type="slidenum">
              <a:rPr lang="es-CO" smtClean="0"/>
              <a:t>‹Nº›</a:t>
            </a:fld>
            <a:endParaRPr lang="es-CO"/>
          </a:p>
        </p:txBody>
      </p:sp>
    </p:spTree>
    <p:extLst>
      <p:ext uri="{BB962C8B-B14F-4D97-AF65-F5344CB8AC3E}">
        <p14:creationId xmlns:p14="http://schemas.microsoft.com/office/powerpoint/2010/main" val="2117566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E69BD682-AB99-4F6B-A924-0719960A4337}" type="datetimeFigureOut">
              <a:rPr lang="es-CO" smtClean="0"/>
              <a:t>18/02/2025</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D2A9A5C6-4F36-4AEC-9C02-C3F059ED438C}" type="slidenum">
              <a:rPr lang="es-CO" smtClean="0"/>
              <a:t>‹Nº›</a:t>
            </a:fld>
            <a:endParaRPr lang="es-CO"/>
          </a:p>
        </p:txBody>
      </p:sp>
    </p:spTree>
    <p:extLst>
      <p:ext uri="{BB962C8B-B14F-4D97-AF65-F5344CB8AC3E}">
        <p14:creationId xmlns:p14="http://schemas.microsoft.com/office/powerpoint/2010/main" val="3990472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E69BD682-AB99-4F6B-A924-0719960A4337}" type="datetimeFigureOut">
              <a:rPr lang="es-CO" smtClean="0"/>
              <a:t>18/02/2025</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D2A9A5C6-4F36-4AEC-9C02-C3F059ED438C}" type="slidenum">
              <a:rPr lang="es-CO" smtClean="0"/>
              <a:t>‹Nº›</a:t>
            </a:fld>
            <a:endParaRPr lang="es-CO"/>
          </a:p>
        </p:txBody>
      </p:sp>
    </p:spTree>
    <p:extLst>
      <p:ext uri="{BB962C8B-B14F-4D97-AF65-F5344CB8AC3E}">
        <p14:creationId xmlns:p14="http://schemas.microsoft.com/office/powerpoint/2010/main" val="3411029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69BD682-AB99-4F6B-A924-0719960A4337}" type="datetimeFigureOut">
              <a:rPr lang="es-CO" smtClean="0"/>
              <a:t>18/02/2025</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D2A9A5C6-4F36-4AEC-9C02-C3F059ED438C}" type="slidenum">
              <a:rPr lang="es-CO" smtClean="0"/>
              <a:t>‹Nº›</a:t>
            </a:fld>
            <a:endParaRPr lang="es-CO"/>
          </a:p>
        </p:txBody>
      </p:sp>
    </p:spTree>
    <p:extLst>
      <p:ext uri="{BB962C8B-B14F-4D97-AF65-F5344CB8AC3E}">
        <p14:creationId xmlns:p14="http://schemas.microsoft.com/office/powerpoint/2010/main" val="1333634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E69BD682-AB99-4F6B-A924-0719960A4337}" type="datetimeFigureOut">
              <a:rPr lang="es-CO" smtClean="0"/>
              <a:t>18/02/2025</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D2A9A5C6-4F36-4AEC-9C02-C3F059ED438C}" type="slidenum">
              <a:rPr lang="es-CO" smtClean="0"/>
              <a:t>‹Nº›</a:t>
            </a:fld>
            <a:endParaRPr lang="es-CO"/>
          </a:p>
        </p:txBody>
      </p:sp>
    </p:spTree>
    <p:extLst>
      <p:ext uri="{BB962C8B-B14F-4D97-AF65-F5344CB8AC3E}">
        <p14:creationId xmlns:p14="http://schemas.microsoft.com/office/powerpoint/2010/main" val="4215509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E69BD682-AB99-4F6B-A924-0719960A4337}" type="datetimeFigureOut">
              <a:rPr lang="es-CO" smtClean="0"/>
              <a:t>18/02/2025</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D2A9A5C6-4F36-4AEC-9C02-C3F059ED438C}" type="slidenum">
              <a:rPr lang="es-CO" smtClean="0"/>
              <a:t>‹Nº›</a:t>
            </a:fld>
            <a:endParaRPr lang="es-CO"/>
          </a:p>
        </p:txBody>
      </p:sp>
    </p:spTree>
    <p:extLst>
      <p:ext uri="{BB962C8B-B14F-4D97-AF65-F5344CB8AC3E}">
        <p14:creationId xmlns:p14="http://schemas.microsoft.com/office/powerpoint/2010/main" val="505767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D682-AB99-4F6B-A924-0719960A4337}" type="datetimeFigureOut">
              <a:rPr lang="es-CO" smtClean="0"/>
              <a:t>18/02/2025</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A9A5C6-4F36-4AEC-9C02-C3F059ED438C}" type="slidenum">
              <a:rPr lang="es-CO" smtClean="0"/>
              <a:t>‹Nº›</a:t>
            </a:fld>
            <a:endParaRPr lang="es-CO"/>
          </a:p>
        </p:txBody>
      </p:sp>
    </p:spTree>
    <p:extLst>
      <p:ext uri="{BB962C8B-B14F-4D97-AF65-F5344CB8AC3E}">
        <p14:creationId xmlns:p14="http://schemas.microsoft.com/office/powerpoint/2010/main" val="4050282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google.com/maps/@5.5951001,-73.8311546,14704m/data=!3m2!1e3!4b1!4m2!6m1!1s12dxSVfszUlKNQrKjZsiAq9GpsFrQvck?authuser=0&amp;entry=ttu&amp;g_ep=EgoyMDI1MDIwOS4wIKXMDSoASAFQAw%3D%3D"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5" name="Grupo 14"/>
          <p:cNvGrpSpPr/>
          <p:nvPr/>
        </p:nvGrpSpPr>
        <p:grpSpPr>
          <a:xfrm>
            <a:off x="-2612127" y="8082"/>
            <a:ext cx="14804127" cy="9104538"/>
            <a:chOff x="-2609850" y="-4420"/>
            <a:chExt cx="14804127" cy="9104538"/>
          </a:xfrm>
        </p:grpSpPr>
        <p:sp>
          <p:nvSpPr>
            <p:cNvPr id="16" name="Arco 15"/>
            <p:cNvSpPr/>
            <p:nvPr/>
          </p:nvSpPr>
          <p:spPr>
            <a:xfrm>
              <a:off x="-2609850" y="4490018"/>
              <a:ext cx="5219700" cy="4610100"/>
            </a:xfrm>
            <a:prstGeom prst="arc">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noProof="0" dirty="0"/>
            </a:p>
          </p:txBody>
        </p:sp>
        <p:grpSp>
          <p:nvGrpSpPr>
            <p:cNvPr id="21" name="Grupo 20"/>
            <p:cNvGrpSpPr/>
            <p:nvPr/>
          </p:nvGrpSpPr>
          <p:grpSpPr>
            <a:xfrm>
              <a:off x="2278" y="-4420"/>
              <a:ext cx="12191999" cy="6858000"/>
              <a:chOff x="-13660" y="26609"/>
              <a:chExt cx="12205659" cy="6822580"/>
            </a:xfrm>
          </p:grpSpPr>
          <p:grpSp>
            <p:nvGrpSpPr>
              <p:cNvPr id="26" name="Grupo 25"/>
              <p:cNvGrpSpPr/>
              <p:nvPr/>
            </p:nvGrpSpPr>
            <p:grpSpPr>
              <a:xfrm>
                <a:off x="10442864" y="285625"/>
                <a:ext cx="1638300" cy="942358"/>
                <a:chOff x="10351607" y="5810211"/>
                <a:chExt cx="1840393" cy="1047789"/>
              </a:xfrm>
            </p:grpSpPr>
            <p:pic>
              <p:nvPicPr>
                <p:cNvPr id="39" name="Imagen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51607" y="5810211"/>
                  <a:ext cx="868060" cy="1047789"/>
                </a:xfrm>
                <a:prstGeom prst="ellipse">
                  <a:avLst/>
                </a:prstGeom>
              </p:spPr>
            </p:pic>
            <p:pic>
              <p:nvPicPr>
                <p:cNvPr id="40" name="Imagen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9667" y="5810211"/>
                  <a:ext cx="972333" cy="997725"/>
                </a:xfrm>
                <a:prstGeom prst="ellipse">
                  <a:avLst/>
                </a:prstGeom>
              </p:spPr>
            </p:pic>
          </p:grpSp>
          <p:sp>
            <p:nvSpPr>
              <p:cNvPr id="27" name="Rectángulo 26"/>
              <p:cNvSpPr/>
              <p:nvPr/>
            </p:nvSpPr>
            <p:spPr>
              <a:xfrm>
                <a:off x="-13659" y="6264414"/>
                <a:ext cx="12192000" cy="584775"/>
              </a:xfrm>
              <a:prstGeom prst="rect">
                <a:avLst/>
              </a:prstGeom>
              <a:noFill/>
            </p:spPr>
            <p:txBody>
              <a:bodyPr wrap="square" lIns="91440" tIns="45720" rIns="91440" bIns="45720">
                <a:spAutoFit/>
              </a:bodyPr>
              <a:lstStyle/>
              <a:p>
                <a:pPr algn="r"/>
                <a:r>
                  <a:rPr lang="es-CO" sz="3200" b="1" cap="none" spc="0" noProof="0" dirty="0">
                    <a:ln w="9525">
                      <a:solidFill>
                        <a:schemeClr val="bg1"/>
                      </a:solidFill>
                      <a:prstDash val="solid"/>
                    </a:ln>
                    <a:effectLst>
                      <a:outerShdw blurRad="38100" dist="38100" dir="2700000" algn="tl">
                        <a:srgbClr val="000000">
                          <a:alpha val="43137"/>
                        </a:srgbClr>
                      </a:outerShdw>
                    </a:effectLst>
                    <a:latin typeface="Berlin Sans FB Demi" panose="020E0802020502020306" pitchFamily="34" charset="0"/>
                  </a:rPr>
                  <a:t>Secretaria de Tránsito Chiquinquirá</a:t>
                </a:r>
              </a:p>
            </p:txBody>
          </p:sp>
          <p:grpSp>
            <p:nvGrpSpPr>
              <p:cNvPr id="28" name="Grupo 27"/>
              <p:cNvGrpSpPr/>
              <p:nvPr/>
            </p:nvGrpSpPr>
            <p:grpSpPr>
              <a:xfrm>
                <a:off x="-13660" y="26609"/>
                <a:ext cx="12205659" cy="6822580"/>
                <a:chOff x="-13659" y="577989"/>
                <a:chExt cx="11058526" cy="5686425"/>
              </a:xfrm>
            </p:grpSpPr>
            <p:sp>
              <p:nvSpPr>
                <p:cNvPr id="35" name="Rectángulo 34"/>
                <p:cNvSpPr/>
                <p:nvPr/>
              </p:nvSpPr>
              <p:spPr>
                <a:xfrm>
                  <a:off x="-13659" y="577989"/>
                  <a:ext cx="11058525" cy="5686425"/>
                </a:xfrm>
                <a:prstGeom prst="rect">
                  <a:avLst/>
                </a:prstGeom>
                <a:solidFill>
                  <a:srgbClr val="0904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cxnSp>
              <p:nvCxnSpPr>
                <p:cNvPr id="36" name="Conector recto 35"/>
                <p:cNvCxnSpPr>
                  <a:stCxn id="35" idx="0"/>
                </p:cNvCxnSpPr>
                <p:nvPr/>
              </p:nvCxnSpPr>
              <p:spPr>
                <a:xfrm flipH="1">
                  <a:off x="5515603" y="577989"/>
                  <a:ext cx="1" cy="35457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flipH="1">
                  <a:off x="10442864" y="577989"/>
                  <a:ext cx="602003" cy="649994"/>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flipH="1">
                  <a:off x="9866169" y="1224330"/>
                  <a:ext cx="595745"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29" name="Conector recto 28"/>
              <p:cNvCxnSpPr/>
              <p:nvPr/>
            </p:nvCxnSpPr>
            <p:spPr>
              <a:xfrm flipV="1">
                <a:off x="-13660" y="5903089"/>
                <a:ext cx="747085" cy="891979"/>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a:off x="733425" y="5903089"/>
                <a:ext cx="914400"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31" name="Rectángulo 30"/>
              <p:cNvSpPr/>
              <p:nvPr/>
            </p:nvSpPr>
            <p:spPr>
              <a:xfrm>
                <a:off x="0" y="648566"/>
                <a:ext cx="1066800" cy="677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2" name="Rectángulo 31"/>
              <p:cNvSpPr/>
              <p:nvPr/>
            </p:nvSpPr>
            <p:spPr>
              <a:xfrm>
                <a:off x="0" y="464535"/>
                <a:ext cx="1066800" cy="677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3" name="Rectángulo 32"/>
              <p:cNvSpPr/>
              <p:nvPr/>
            </p:nvSpPr>
            <p:spPr>
              <a:xfrm>
                <a:off x="-12700" y="833011"/>
                <a:ext cx="1066800" cy="677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4" name="Rectángulo 33"/>
              <p:cNvSpPr/>
              <p:nvPr/>
            </p:nvSpPr>
            <p:spPr>
              <a:xfrm>
                <a:off x="11107784" y="6262758"/>
                <a:ext cx="1066800" cy="677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sp>
          <p:nvSpPr>
            <p:cNvPr id="22" name="Rectángulo 21"/>
            <p:cNvSpPr/>
            <p:nvPr/>
          </p:nvSpPr>
          <p:spPr>
            <a:xfrm>
              <a:off x="11108998" y="6439974"/>
              <a:ext cx="1065606" cy="681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3" name="Rectángulo 22"/>
            <p:cNvSpPr/>
            <p:nvPr/>
          </p:nvSpPr>
          <p:spPr>
            <a:xfrm>
              <a:off x="11108998" y="6078024"/>
              <a:ext cx="1065606" cy="681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4" name="Rectángulo 23"/>
            <p:cNvSpPr/>
            <p:nvPr/>
          </p:nvSpPr>
          <p:spPr>
            <a:xfrm>
              <a:off x="748527" y="6156229"/>
              <a:ext cx="4745320" cy="461665"/>
            </a:xfrm>
            <a:prstGeom prst="rect">
              <a:avLst/>
            </a:prstGeom>
            <a:noFill/>
          </p:spPr>
          <p:txBody>
            <a:bodyPr wrap="square" lIns="91440" tIns="45720" rIns="91440" bIns="45720">
              <a:spAutoFit/>
            </a:bodyPr>
            <a:lstStyle/>
            <a:p>
              <a:pPr algn="ctr"/>
              <a:r>
                <a:rPr lang="es-CO" sz="2400" b="1" cap="none" spc="0" noProof="0" dirty="0">
                  <a:ln w="9525">
                    <a:solidFill>
                      <a:schemeClr val="bg1"/>
                    </a:solidFill>
                    <a:prstDash val="solid"/>
                  </a:ln>
                  <a:solidFill>
                    <a:schemeClr val="bg1"/>
                  </a:solidFill>
                  <a:effectLst>
                    <a:outerShdw blurRad="38100" dist="38100" dir="2700000" algn="tl">
                      <a:srgbClr val="000000">
                        <a:alpha val="43137"/>
                      </a:srgbClr>
                    </a:outerShdw>
                  </a:effectLst>
                </a:rPr>
                <a:t>Secretaria de Tránsito Chiquinquirá</a:t>
              </a:r>
            </a:p>
          </p:txBody>
        </p:sp>
        <p:sp>
          <p:nvSpPr>
            <p:cNvPr id="25" name="Rectángulo 24"/>
            <p:cNvSpPr/>
            <p:nvPr/>
          </p:nvSpPr>
          <p:spPr>
            <a:xfrm>
              <a:off x="6413805" y="6081214"/>
              <a:ext cx="4377388" cy="461665"/>
            </a:xfrm>
            <a:prstGeom prst="rect">
              <a:avLst/>
            </a:prstGeom>
            <a:noFill/>
          </p:spPr>
          <p:txBody>
            <a:bodyPr wrap="square" lIns="91440" tIns="45720" rIns="91440" bIns="45720">
              <a:spAutoFit/>
            </a:bodyPr>
            <a:lstStyle/>
            <a:p>
              <a:pPr algn="ctr"/>
              <a:r>
                <a:rPr lang="es-CO" sz="2400" b="1" cap="none" spc="0" noProof="0" dirty="0">
                  <a:ln w="9525">
                    <a:solidFill>
                      <a:schemeClr val="bg1"/>
                    </a:solidFill>
                    <a:prstDash val="solid"/>
                  </a:ln>
                  <a:solidFill>
                    <a:schemeClr val="bg1"/>
                  </a:solidFill>
                  <a:effectLst>
                    <a:outerShdw blurRad="38100" dist="38100" dir="2700000" algn="tl">
                      <a:srgbClr val="000000">
                        <a:alpha val="43137"/>
                      </a:srgbClr>
                    </a:outerShdw>
                  </a:effectLst>
                </a:rPr>
                <a:t>Agentes de tránsito</a:t>
              </a:r>
            </a:p>
          </p:txBody>
        </p:sp>
      </p:grpSp>
      <p:grpSp>
        <p:nvGrpSpPr>
          <p:cNvPr id="14" name="Grupo 13"/>
          <p:cNvGrpSpPr/>
          <p:nvPr/>
        </p:nvGrpSpPr>
        <p:grpSpPr>
          <a:xfrm>
            <a:off x="10014857" y="188686"/>
            <a:ext cx="1582057" cy="537030"/>
            <a:chOff x="10351607" y="5810211"/>
            <a:chExt cx="1840393" cy="1047789"/>
          </a:xfrm>
        </p:grpSpPr>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51607" y="5810211"/>
              <a:ext cx="868060" cy="1047789"/>
            </a:xfrm>
            <a:prstGeom prst="ellipse">
              <a:avLst/>
            </a:prstGeom>
          </p:spPr>
        </p:pic>
        <p:pic>
          <p:nvPicPr>
            <p:cNvPr id="13" name="Imagen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19667" y="5810211"/>
              <a:ext cx="972333" cy="997725"/>
            </a:xfrm>
            <a:prstGeom prst="ellipse">
              <a:avLst/>
            </a:prstGeom>
          </p:spPr>
        </p:pic>
      </p:grpSp>
      <p:sp>
        <p:nvSpPr>
          <p:cNvPr id="9" name="Google Shape;165;p1"/>
          <p:cNvSpPr txBox="1"/>
          <p:nvPr/>
        </p:nvSpPr>
        <p:spPr>
          <a:xfrm>
            <a:off x="6286499" y="2463164"/>
            <a:ext cx="5133849" cy="1175616"/>
          </a:xfrm>
          <a:prstGeom prst="rect">
            <a:avLst/>
          </a:prstGeom>
          <a:noFill/>
          <a:ln>
            <a:noFill/>
          </a:ln>
        </p:spPr>
        <p:txBody>
          <a:bodyPr spcFirstLastPara="1" wrap="square" lIns="45675" tIns="45675" rIns="45675" bIns="45675" anchor="ctr" anchorCtr="0">
            <a:spAutoFit/>
          </a:bodyPr>
          <a:lstStyle/>
          <a:p>
            <a:pPr marL="0" marR="0" lvl="0" indent="0" algn="ctr" rtl="0">
              <a:lnSpc>
                <a:spcPct val="80000"/>
              </a:lnSpc>
              <a:spcBef>
                <a:spcPts val="0"/>
              </a:spcBef>
              <a:spcAft>
                <a:spcPts val="0"/>
              </a:spcAft>
              <a:buClr>
                <a:schemeClr val="lt1"/>
              </a:buClr>
              <a:buSzPts val="8500"/>
              <a:buFont typeface="Arial Black"/>
              <a:buNone/>
            </a:pPr>
            <a:r>
              <a:rPr lang="es-CO" sz="4400" b="0" i="0" u="none" strike="noStrike" cap="none" noProof="0" dirty="0">
                <a:solidFill>
                  <a:schemeClr val="bg1"/>
                </a:solidFill>
                <a:latin typeface="Arial Black"/>
                <a:ea typeface="Arial Black"/>
                <a:cs typeface="Arial Black"/>
                <a:sym typeface="Arial Black"/>
              </a:rPr>
              <a:t>Legislación al Transporte</a:t>
            </a:r>
            <a:endParaRPr lang="es-CO" sz="4000" b="0" i="0" u="none" strike="noStrike" cap="none" noProof="0" dirty="0">
              <a:solidFill>
                <a:schemeClr val="bg1"/>
              </a:solidFill>
              <a:latin typeface="Helvetica Neue"/>
              <a:ea typeface="Helvetica Neue"/>
              <a:cs typeface="Helvetica Neue"/>
              <a:sym typeface="Helvetica Neue"/>
            </a:endParaRPr>
          </a:p>
        </p:txBody>
      </p:sp>
      <p:sp>
        <p:nvSpPr>
          <p:cNvPr id="2" name="AutoShape 2" descr="Bogotá Chiquinquirá - Transportes Rein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noProof="0" dirty="0"/>
          </a:p>
        </p:txBody>
      </p:sp>
      <p:pic>
        <p:nvPicPr>
          <p:cNvPr id="4" name="Imagen 3">
            <a:extLst>
              <a:ext uri="{FF2B5EF4-FFF2-40B4-BE49-F238E27FC236}">
                <a16:creationId xmlns:a16="http://schemas.microsoft.com/office/drawing/2014/main" xmlns="" id="{62A77DCA-E591-0418-9395-819BA1E23FA6}"/>
              </a:ext>
            </a:extLst>
          </p:cNvPr>
          <p:cNvPicPr>
            <a:picLocks noChangeAspect="1"/>
          </p:cNvPicPr>
          <p:nvPr/>
        </p:nvPicPr>
        <p:blipFill>
          <a:blip r:embed="rId6"/>
          <a:srcRect l="11469" t="3832" r="11142" b="22955"/>
          <a:stretch/>
        </p:blipFill>
        <p:spPr>
          <a:xfrm>
            <a:off x="612960" y="1232004"/>
            <a:ext cx="2458041" cy="2407334"/>
          </a:xfrm>
          <a:prstGeom prst="ellipse">
            <a:avLst/>
          </a:prstGeom>
        </p:spPr>
      </p:pic>
      <p:pic>
        <p:nvPicPr>
          <p:cNvPr id="6" name="Imagen 5">
            <a:extLst>
              <a:ext uri="{FF2B5EF4-FFF2-40B4-BE49-F238E27FC236}">
                <a16:creationId xmlns:a16="http://schemas.microsoft.com/office/drawing/2014/main" xmlns="" id="{FFBC1373-95BC-DBF2-6E1C-F29AB87CFC06}"/>
              </a:ext>
            </a:extLst>
          </p:cNvPr>
          <p:cNvPicPr>
            <a:picLocks noChangeAspect="1"/>
          </p:cNvPicPr>
          <p:nvPr/>
        </p:nvPicPr>
        <p:blipFill>
          <a:blip r:embed="rId7"/>
          <a:stretch>
            <a:fillRect/>
          </a:stretch>
        </p:blipFill>
        <p:spPr>
          <a:xfrm>
            <a:off x="3200399" y="1232004"/>
            <a:ext cx="2458039" cy="2406776"/>
          </a:xfrm>
          <a:prstGeom prst="ellipse">
            <a:avLst/>
          </a:prstGeom>
        </p:spPr>
      </p:pic>
      <p:pic>
        <p:nvPicPr>
          <p:cNvPr id="8" name="Imagen 7">
            <a:extLst>
              <a:ext uri="{FF2B5EF4-FFF2-40B4-BE49-F238E27FC236}">
                <a16:creationId xmlns:a16="http://schemas.microsoft.com/office/drawing/2014/main" xmlns="" id="{E7D17D49-28D4-2A86-95FE-BA7DF4968052}"/>
              </a:ext>
            </a:extLst>
          </p:cNvPr>
          <p:cNvPicPr>
            <a:picLocks noChangeAspect="1"/>
          </p:cNvPicPr>
          <p:nvPr/>
        </p:nvPicPr>
        <p:blipFill>
          <a:blip r:embed="rId8"/>
          <a:srcRect r="2882" b="4239"/>
          <a:stretch/>
        </p:blipFill>
        <p:spPr>
          <a:xfrm>
            <a:off x="1843323" y="3342635"/>
            <a:ext cx="2551174" cy="2504045"/>
          </a:xfrm>
          <a:prstGeom prst="ellipse">
            <a:avLst/>
          </a:prstGeom>
        </p:spPr>
      </p:pic>
    </p:spTree>
    <p:extLst>
      <p:ext uri="{BB962C8B-B14F-4D97-AF65-F5344CB8AC3E}">
        <p14:creationId xmlns:p14="http://schemas.microsoft.com/office/powerpoint/2010/main" val="1835187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adroTexto 19"/>
          <p:cNvSpPr txBox="1"/>
          <p:nvPr/>
        </p:nvSpPr>
        <p:spPr>
          <a:xfrm>
            <a:off x="1597478" y="346670"/>
            <a:ext cx="4400885" cy="523220"/>
          </a:xfrm>
          <a:prstGeom prst="rect">
            <a:avLst/>
          </a:prstGeom>
          <a:noFill/>
        </p:spPr>
        <p:txBody>
          <a:bodyPr wrap="none" rtlCol="0">
            <a:spAutoFit/>
          </a:bodyPr>
          <a:lstStyle/>
          <a:p>
            <a:r>
              <a:rPr lang="es-CO" sz="2800" b="1" noProof="0" dirty="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cs typeface="Aharoni" panose="02010803020104030203" pitchFamily="2" charset="-79"/>
              </a:rPr>
              <a:t>Geo - Referenciación </a:t>
            </a:r>
          </a:p>
        </p:txBody>
      </p:sp>
      <p:sp>
        <p:nvSpPr>
          <p:cNvPr id="2" name="Rectángulo 1"/>
          <p:cNvSpPr/>
          <p:nvPr/>
        </p:nvSpPr>
        <p:spPr>
          <a:xfrm>
            <a:off x="0" y="306427"/>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3" name="Rectángulo 22"/>
          <p:cNvSpPr/>
          <p:nvPr/>
        </p:nvSpPr>
        <p:spPr>
          <a:xfrm>
            <a:off x="0" y="547078"/>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4" name="Rectángulo 23"/>
          <p:cNvSpPr/>
          <p:nvPr/>
        </p:nvSpPr>
        <p:spPr>
          <a:xfrm>
            <a:off x="0" y="787730"/>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5" name="Rectángulo 24"/>
          <p:cNvSpPr/>
          <p:nvPr/>
        </p:nvSpPr>
        <p:spPr>
          <a:xfrm>
            <a:off x="1177471" y="989307"/>
            <a:ext cx="1188357" cy="5161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nvGrpSpPr>
          <p:cNvPr id="3" name="Grupo 2"/>
          <p:cNvGrpSpPr/>
          <p:nvPr/>
        </p:nvGrpSpPr>
        <p:grpSpPr>
          <a:xfrm>
            <a:off x="0" y="5972786"/>
            <a:ext cx="12177486" cy="558642"/>
            <a:chOff x="0" y="5972786"/>
            <a:chExt cx="12177486" cy="558642"/>
          </a:xfrm>
        </p:grpSpPr>
        <p:sp>
          <p:nvSpPr>
            <p:cNvPr id="26" name="Rectángulo 25"/>
            <p:cNvSpPr/>
            <p:nvPr/>
          </p:nvSpPr>
          <p:spPr>
            <a:xfrm flipV="1">
              <a:off x="0" y="6473530"/>
              <a:ext cx="9202057" cy="5789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7" name="Rectángulo 26"/>
            <p:cNvSpPr/>
            <p:nvPr/>
          </p:nvSpPr>
          <p:spPr>
            <a:xfrm flipV="1">
              <a:off x="10218058" y="5972786"/>
              <a:ext cx="1959428"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8" name="Rectángulo 27"/>
            <p:cNvSpPr/>
            <p:nvPr/>
          </p:nvSpPr>
          <p:spPr>
            <a:xfrm rot="20058610" flipV="1">
              <a:off x="9134377" y="6239818"/>
              <a:ext cx="1144869"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sp>
        <p:nvSpPr>
          <p:cNvPr id="29" name="Rectángulo 28"/>
          <p:cNvSpPr/>
          <p:nvPr/>
        </p:nvSpPr>
        <p:spPr>
          <a:xfrm rot="18655186" flipV="1">
            <a:off x="11101854" y="481955"/>
            <a:ext cx="1296521"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0" name="Rectángulo 29"/>
          <p:cNvSpPr/>
          <p:nvPr/>
        </p:nvSpPr>
        <p:spPr>
          <a:xfrm>
            <a:off x="10130973" y="955534"/>
            <a:ext cx="1188357" cy="5161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1" name="Rectángulo 30"/>
          <p:cNvSpPr/>
          <p:nvPr/>
        </p:nvSpPr>
        <p:spPr>
          <a:xfrm>
            <a:off x="9419771" y="6212424"/>
            <a:ext cx="2772229" cy="369332"/>
          </a:xfrm>
          <a:prstGeom prst="rect">
            <a:avLst/>
          </a:prstGeom>
          <a:noFill/>
        </p:spPr>
        <p:txBody>
          <a:bodyPr wrap="square" lIns="91440" tIns="45720" rIns="91440" bIns="45720">
            <a:spAutoFit/>
          </a:bodyPr>
          <a:lstStyle/>
          <a:p>
            <a:pPr algn="ctr"/>
            <a:r>
              <a:rPr lang="es-CO" b="1" cap="none" spc="0" noProof="0" dirty="0">
                <a:ln w="9525">
                  <a:solidFill>
                    <a:srgbClr val="002060"/>
                  </a:solidFill>
                  <a:prstDash val="solid"/>
                </a:ln>
                <a:solidFill>
                  <a:srgbClr val="002060"/>
                </a:solidFill>
                <a:effectLst>
                  <a:outerShdw blurRad="38100" dist="38100" dir="2700000" algn="tl">
                    <a:srgbClr val="000000">
                      <a:alpha val="43137"/>
                    </a:srgbClr>
                  </a:outerShdw>
                </a:effectLst>
                <a:latin typeface="+mj-lt"/>
              </a:rPr>
              <a:t>Secretaria de Tránsito </a:t>
            </a:r>
          </a:p>
        </p:txBody>
      </p:sp>
      <p:sp>
        <p:nvSpPr>
          <p:cNvPr id="5" name="Elipse 4"/>
          <p:cNvSpPr/>
          <p:nvPr/>
        </p:nvSpPr>
        <p:spPr>
          <a:xfrm>
            <a:off x="9970803" y="-729010"/>
            <a:ext cx="2744219" cy="2685143"/>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Rectángulo 5"/>
          <p:cNvSpPr/>
          <p:nvPr/>
        </p:nvSpPr>
        <p:spPr>
          <a:xfrm>
            <a:off x="9027886" y="-1190171"/>
            <a:ext cx="4484914" cy="1146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2" name="Rectángulo 31"/>
          <p:cNvSpPr/>
          <p:nvPr/>
        </p:nvSpPr>
        <p:spPr>
          <a:xfrm rot="16200000">
            <a:off x="10557011" y="1576737"/>
            <a:ext cx="4484914" cy="1146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8" name="CuadroTexto 17">
            <a:extLst>
              <a:ext uri="{FF2B5EF4-FFF2-40B4-BE49-F238E27FC236}">
                <a16:creationId xmlns:a16="http://schemas.microsoft.com/office/drawing/2014/main" xmlns="" id="{0023AA64-729C-4941-E60D-9CDDEE381A31}"/>
              </a:ext>
            </a:extLst>
          </p:cNvPr>
          <p:cNvSpPr txBox="1"/>
          <p:nvPr/>
        </p:nvSpPr>
        <p:spPr>
          <a:xfrm>
            <a:off x="0" y="6117006"/>
            <a:ext cx="3223260" cy="369332"/>
          </a:xfrm>
          <a:prstGeom prst="rect">
            <a:avLst/>
          </a:prstGeom>
          <a:noFill/>
        </p:spPr>
        <p:txBody>
          <a:bodyPr wrap="square">
            <a:spAutoFit/>
          </a:bodyPr>
          <a:lstStyle/>
          <a:p>
            <a:r>
              <a:rPr lang="es-CO" noProof="0" dirty="0">
                <a:hlinkClick r:id="rId2"/>
              </a:rPr>
              <a:t>Siniestros 2024 - Google </a:t>
            </a:r>
            <a:r>
              <a:rPr lang="es-CO" noProof="0" dirty="0" err="1">
                <a:hlinkClick r:id="rId2"/>
              </a:rPr>
              <a:t>Maps</a:t>
            </a:r>
            <a:endParaRPr lang="es-CO" noProof="0" dirty="0"/>
          </a:p>
        </p:txBody>
      </p:sp>
      <p:pic>
        <p:nvPicPr>
          <p:cNvPr id="21" name="Imagen 20">
            <a:extLst>
              <a:ext uri="{FF2B5EF4-FFF2-40B4-BE49-F238E27FC236}">
                <a16:creationId xmlns:a16="http://schemas.microsoft.com/office/drawing/2014/main" xmlns="" id="{802E8C61-464A-AFE8-7B82-CDB7EC29AD9C}"/>
              </a:ext>
            </a:extLst>
          </p:cNvPr>
          <p:cNvPicPr>
            <a:picLocks noChangeAspect="1"/>
          </p:cNvPicPr>
          <p:nvPr/>
        </p:nvPicPr>
        <p:blipFill>
          <a:blip r:embed="rId3"/>
          <a:stretch>
            <a:fillRect/>
          </a:stretch>
        </p:blipFill>
        <p:spPr>
          <a:xfrm>
            <a:off x="943844" y="1150171"/>
            <a:ext cx="8795502" cy="4857581"/>
          </a:xfrm>
          <a:prstGeom prst="rect">
            <a:avLst/>
          </a:prstGeom>
        </p:spPr>
      </p:pic>
    </p:spTree>
    <p:extLst>
      <p:ext uri="{BB962C8B-B14F-4D97-AF65-F5344CB8AC3E}">
        <p14:creationId xmlns:p14="http://schemas.microsoft.com/office/powerpoint/2010/main" val="2614580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53C76FE-CFCB-6723-1089-CC646B9767F3}"/>
            </a:ext>
          </a:extLst>
        </p:cNvPr>
        <p:cNvGrpSpPr/>
        <p:nvPr/>
      </p:nvGrpSpPr>
      <p:grpSpPr>
        <a:xfrm>
          <a:off x="0" y="0"/>
          <a:ext cx="0" cy="0"/>
          <a:chOff x="0" y="0"/>
          <a:chExt cx="0" cy="0"/>
        </a:xfrm>
      </p:grpSpPr>
      <p:sp>
        <p:nvSpPr>
          <p:cNvPr id="20" name="CuadroTexto 19">
            <a:extLst>
              <a:ext uri="{FF2B5EF4-FFF2-40B4-BE49-F238E27FC236}">
                <a16:creationId xmlns:a16="http://schemas.microsoft.com/office/drawing/2014/main" xmlns="" id="{0D3ED31A-4F3A-C6A0-F344-F3945FCBE641}"/>
              </a:ext>
            </a:extLst>
          </p:cNvPr>
          <p:cNvSpPr txBox="1"/>
          <p:nvPr/>
        </p:nvSpPr>
        <p:spPr>
          <a:xfrm>
            <a:off x="1384004" y="326572"/>
            <a:ext cx="8233308" cy="523220"/>
          </a:xfrm>
          <a:prstGeom prst="rect">
            <a:avLst/>
          </a:prstGeom>
          <a:noFill/>
        </p:spPr>
        <p:txBody>
          <a:bodyPr wrap="square" rtlCol="0">
            <a:spAutoFit/>
          </a:bodyPr>
          <a:lstStyle/>
          <a:p>
            <a:r>
              <a:rPr lang="es-ES" sz="2800" b="1" dirty="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cs typeface="Aharoni" panose="02010803020104030203" pitchFamily="2" charset="-79"/>
              </a:rPr>
              <a:t>TRÁNSITO Y TRANSPORTE</a:t>
            </a:r>
            <a:endParaRPr lang="es-CO" sz="2800" b="1" noProof="0" dirty="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cs typeface="Aharoni" panose="02010803020104030203" pitchFamily="2" charset="-79"/>
            </a:endParaRPr>
          </a:p>
        </p:txBody>
      </p:sp>
      <p:sp>
        <p:nvSpPr>
          <p:cNvPr id="2" name="Rectángulo 1">
            <a:extLst>
              <a:ext uri="{FF2B5EF4-FFF2-40B4-BE49-F238E27FC236}">
                <a16:creationId xmlns:a16="http://schemas.microsoft.com/office/drawing/2014/main" xmlns="" id="{F057E628-B7AE-492B-717B-80ECC73141CB}"/>
              </a:ext>
            </a:extLst>
          </p:cNvPr>
          <p:cNvSpPr/>
          <p:nvPr/>
        </p:nvSpPr>
        <p:spPr>
          <a:xfrm>
            <a:off x="0" y="306427"/>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3" name="Rectángulo 22">
            <a:extLst>
              <a:ext uri="{FF2B5EF4-FFF2-40B4-BE49-F238E27FC236}">
                <a16:creationId xmlns:a16="http://schemas.microsoft.com/office/drawing/2014/main" xmlns="" id="{2EE0F56D-DA08-36DF-6F90-D70156C737DA}"/>
              </a:ext>
            </a:extLst>
          </p:cNvPr>
          <p:cNvSpPr/>
          <p:nvPr/>
        </p:nvSpPr>
        <p:spPr>
          <a:xfrm>
            <a:off x="0" y="547078"/>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4" name="Rectángulo 23">
            <a:extLst>
              <a:ext uri="{FF2B5EF4-FFF2-40B4-BE49-F238E27FC236}">
                <a16:creationId xmlns:a16="http://schemas.microsoft.com/office/drawing/2014/main" xmlns="" id="{F835B058-4ABC-2DEE-77D7-E2D5368FA472}"/>
              </a:ext>
            </a:extLst>
          </p:cNvPr>
          <p:cNvSpPr/>
          <p:nvPr/>
        </p:nvSpPr>
        <p:spPr>
          <a:xfrm>
            <a:off x="0" y="787730"/>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5" name="Rectángulo 24">
            <a:extLst>
              <a:ext uri="{FF2B5EF4-FFF2-40B4-BE49-F238E27FC236}">
                <a16:creationId xmlns:a16="http://schemas.microsoft.com/office/drawing/2014/main" xmlns="" id="{DED769B6-6D75-7E9E-02F0-AFF92748196B}"/>
              </a:ext>
            </a:extLst>
          </p:cNvPr>
          <p:cNvSpPr/>
          <p:nvPr/>
        </p:nvSpPr>
        <p:spPr>
          <a:xfrm>
            <a:off x="1177471" y="989307"/>
            <a:ext cx="1188357" cy="5161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nvGrpSpPr>
          <p:cNvPr id="3" name="Grupo 2">
            <a:extLst>
              <a:ext uri="{FF2B5EF4-FFF2-40B4-BE49-F238E27FC236}">
                <a16:creationId xmlns:a16="http://schemas.microsoft.com/office/drawing/2014/main" xmlns="" id="{AED7E26D-1DC5-2385-E8E1-F09B0FE91294}"/>
              </a:ext>
            </a:extLst>
          </p:cNvPr>
          <p:cNvGrpSpPr/>
          <p:nvPr/>
        </p:nvGrpSpPr>
        <p:grpSpPr>
          <a:xfrm>
            <a:off x="0" y="5972786"/>
            <a:ext cx="12177486" cy="558642"/>
            <a:chOff x="0" y="5972786"/>
            <a:chExt cx="12177486" cy="558642"/>
          </a:xfrm>
        </p:grpSpPr>
        <p:sp>
          <p:nvSpPr>
            <p:cNvPr id="26" name="Rectángulo 25">
              <a:extLst>
                <a:ext uri="{FF2B5EF4-FFF2-40B4-BE49-F238E27FC236}">
                  <a16:creationId xmlns:a16="http://schemas.microsoft.com/office/drawing/2014/main" xmlns="" id="{60A09CF7-0E25-D4AD-56A7-3D8472BAC375}"/>
                </a:ext>
              </a:extLst>
            </p:cNvPr>
            <p:cNvSpPr/>
            <p:nvPr/>
          </p:nvSpPr>
          <p:spPr>
            <a:xfrm flipV="1">
              <a:off x="0" y="6473530"/>
              <a:ext cx="9202057" cy="5789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7" name="Rectángulo 26">
              <a:extLst>
                <a:ext uri="{FF2B5EF4-FFF2-40B4-BE49-F238E27FC236}">
                  <a16:creationId xmlns:a16="http://schemas.microsoft.com/office/drawing/2014/main" xmlns="" id="{8375C408-34D5-BF2D-E014-B17184316989}"/>
                </a:ext>
              </a:extLst>
            </p:cNvPr>
            <p:cNvSpPr/>
            <p:nvPr/>
          </p:nvSpPr>
          <p:spPr>
            <a:xfrm flipV="1">
              <a:off x="10218058" y="5972786"/>
              <a:ext cx="1959428"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8" name="Rectángulo 27">
              <a:extLst>
                <a:ext uri="{FF2B5EF4-FFF2-40B4-BE49-F238E27FC236}">
                  <a16:creationId xmlns:a16="http://schemas.microsoft.com/office/drawing/2014/main" xmlns="" id="{691C5DAB-BBEA-EB02-C708-BB9A7EC1DCDA}"/>
                </a:ext>
              </a:extLst>
            </p:cNvPr>
            <p:cNvSpPr/>
            <p:nvPr/>
          </p:nvSpPr>
          <p:spPr>
            <a:xfrm rot="20058610" flipV="1">
              <a:off x="9134377" y="6239818"/>
              <a:ext cx="1144869"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sp>
        <p:nvSpPr>
          <p:cNvPr id="29" name="Rectángulo 28">
            <a:extLst>
              <a:ext uri="{FF2B5EF4-FFF2-40B4-BE49-F238E27FC236}">
                <a16:creationId xmlns:a16="http://schemas.microsoft.com/office/drawing/2014/main" xmlns="" id="{878803FE-880D-538E-7655-1205A199AE3D}"/>
              </a:ext>
            </a:extLst>
          </p:cNvPr>
          <p:cNvSpPr/>
          <p:nvPr/>
        </p:nvSpPr>
        <p:spPr>
          <a:xfrm rot="18655186" flipV="1">
            <a:off x="11101854" y="481955"/>
            <a:ext cx="1296521"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0" name="Rectángulo 29">
            <a:extLst>
              <a:ext uri="{FF2B5EF4-FFF2-40B4-BE49-F238E27FC236}">
                <a16:creationId xmlns:a16="http://schemas.microsoft.com/office/drawing/2014/main" xmlns="" id="{A7C1885D-90C4-C2F8-11BE-8350F77239F7}"/>
              </a:ext>
            </a:extLst>
          </p:cNvPr>
          <p:cNvSpPr/>
          <p:nvPr/>
        </p:nvSpPr>
        <p:spPr>
          <a:xfrm>
            <a:off x="10130973" y="955534"/>
            <a:ext cx="1188357" cy="5161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1" name="Rectángulo 30">
            <a:extLst>
              <a:ext uri="{FF2B5EF4-FFF2-40B4-BE49-F238E27FC236}">
                <a16:creationId xmlns:a16="http://schemas.microsoft.com/office/drawing/2014/main" xmlns="" id="{15F774F0-54EF-34E9-8880-762069AD5DBC}"/>
              </a:ext>
            </a:extLst>
          </p:cNvPr>
          <p:cNvSpPr/>
          <p:nvPr/>
        </p:nvSpPr>
        <p:spPr>
          <a:xfrm>
            <a:off x="9419771" y="6212424"/>
            <a:ext cx="2772229" cy="369332"/>
          </a:xfrm>
          <a:prstGeom prst="rect">
            <a:avLst/>
          </a:prstGeom>
          <a:noFill/>
        </p:spPr>
        <p:txBody>
          <a:bodyPr wrap="square" lIns="91440" tIns="45720" rIns="91440" bIns="45720">
            <a:spAutoFit/>
          </a:bodyPr>
          <a:lstStyle/>
          <a:p>
            <a:pPr algn="ctr"/>
            <a:r>
              <a:rPr lang="es-CO" b="1" cap="none" spc="0" noProof="0" dirty="0">
                <a:ln w="9525">
                  <a:solidFill>
                    <a:srgbClr val="002060"/>
                  </a:solidFill>
                  <a:prstDash val="solid"/>
                </a:ln>
                <a:solidFill>
                  <a:srgbClr val="002060"/>
                </a:solidFill>
                <a:effectLst>
                  <a:outerShdw blurRad="38100" dist="38100" dir="2700000" algn="tl">
                    <a:srgbClr val="000000">
                      <a:alpha val="43137"/>
                    </a:srgbClr>
                  </a:outerShdw>
                </a:effectLst>
                <a:latin typeface="+mj-lt"/>
              </a:rPr>
              <a:t>Secretaria de Tránsito </a:t>
            </a:r>
          </a:p>
        </p:txBody>
      </p:sp>
      <p:sp>
        <p:nvSpPr>
          <p:cNvPr id="5" name="Elipse 4">
            <a:extLst>
              <a:ext uri="{FF2B5EF4-FFF2-40B4-BE49-F238E27FC236}">
                <a16:creationId xmlns:a16="http://schemas.microsoft.com/office/drawing/2014/main" xmlns="" id="{E0F70D70-2D0E-30AB-383C-0F7D7B3745DD}"/>
              </a:ext>
            </a:extLst>
          </p:cNvPr>
          <p:cNvSpPr/>
          <p:nvPr/>
        </p:nvSpPr>
        <p:spPr>
          <a:xfrm>
            <a:off x="9970803" y="-729010"/>
            <a:ext cx="2744219" cy="2685143"/>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Rectángulo 5">
            <a:extLst>
              <a:ext uri="{FF2B5EF4-FFF2-40B4-BE49-F238E27FC236}">
                <a16:creationId xmlns:a16="http://schemas.microsoft.com/office/drawing/2014/main" xmlns="" id="{D4A555BB-E294-7BC3-DE9C-3301A5EED1A7}"/>
              </a:ext>
            </a:extLst>
          </p:cNvPr>
          <p:cNvSpPr/>
          <p:nvPr/>
        </p:nvSpPr>
        <p:spPr>
          <a:xfrm>
            <a:off x="9027886" y="-1190171"/>
            <a:ext cx="4484914" cy="1146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2" name="Rectángulo 31">
            <a:extLst>
              <a:ext uri="{FF2B5EF4-FFF2-40B4-BE49-F238E27FC236}">
                <a16:creationId xmlns:a16="http://schemas.microsoft.com/office/drawing/2014/main" xmlns="" id="{2D0A82B3-B149-522E-853D-E3BE261E6F74}"/>
              </a:ext>
            </a:extLst>
          </p:cNvPr>
          <p:cNvSpPr/>
          <p:nvPr/>
        </p:nvSpPr>
        <p:spPr>
          <a:xfrm rot="16200000">
            <a:off x="10557011" y="1576737"/>
            <a:ext cx="4484914" cy="1146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7" name="CuadroTexto 6">
            <a:extLst>
              <a:ext uri="{FF2B5EF4-FFF2-40B4-BE49-F238E27FC236}">
                <a16:creationId xmlns:a16="http://schemas.microsoft.com/office/drawing/2014/main" xmlns="" id="{5108CBAA-D122-7262-47A2-811E2DB6C017}"/>
              </a:ext>
            </a:extLst>
          </p:cNvPr>
          <p:cNvSpPr txBox="1"/>
          <p:nvPr/>
        </p:nvSpPr>
        <p:spPr>
          <a:xfrm>
            <a:off x="515257" y="1420996"/>
            <a:ext cx="10792972" cy="4154984"/>
          </a:xfrm>
          <a:prstGeom prst="rect">
            <a:avLst/>
          </a:prstGeom>
          <a:noFill/>
        </p:spPr>
        <p:txBody>
          <a:bodyPr wrap="square">
            <a:spAutoFit/>
          </a:bodyPr>
          <a:lstStyle/>
          <a:p>
            <a:pPr algn="just"/>
            <a:r>
              <a:rPr lang="es-ES" sz="2400" dirty="0"/>
              <a:t>Las disposiciones de tránsito terrestre regulan el comportamiento de “usuarios” (peatones, conductores, pasajeros y propietarios de vehículos) para transitar en las vías del territorio nacional y se encuentran principalmente en la ley 769 de 2002, la ley 1383 de 2010 y la Resolución 20223040045295: “Por medio del cual se expide la Resolución Única Compilatoria en materia de Tránsito del Ministerio de Transporte”. Son reglas de circulación de obligatorio cumplimiento. </a:t>
            </a:r>
          </a:p>
          <a:p>
            <a:pPr algn="just"/>
            <a:endParaRPr lang="es-ES" sz="2400" dirty="0"/>
          </a:p>
          <a:p>
            <a:pPr algn="just"/>
            <a:r>
              <a:rPr lang="es-ES" sz="2400" dirty="0"/>
              <a:t>Las disposiciones normativas que regulan la prestación del servicio público de transporte terrestre, particularmente se encuentran en la Ley 336 de 1996: “Por la cual se adopta el Estatuto Nacional de Transporte.”, y en el Decreto 1079 de 2015: “Por medio del cual se expide el Decreto Único Reglamentario del Sector Transporte.”</a:t>
            </a:r>
            <a:endParaRPr lang="es-CO" sz="2400" dirty="0"/>
          </a:p>
        </p:txBody>
      </p:sp>
    </p:spTree>
    <p:extLst>
      <p:ext uri="{BB962C8B-B14F-4D97-AF65-F5344CB8AC3E}">
        <p14:creationId xmlns:p14="http://schemas.microsoft.com/office/powerpoint/2010/main" val="2903964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33567C4-18F7-BFA2-AC46-6799C7A528A8}"/>
            </a:ext>
          </a:extLst>
        </p:cNvPr>
        <p:cNvGrpSpPr/>
        <p:nvPr/>
      </p:nvGrpSpPr>
      <p:grpSpPr>
        <a:xfrm>
          <a:off x="0" y="0"/>
          <a:ext cx="0" cy="0"/>
          <a:chOff x="0" y="0"/>
          <a:chExt cx="0" cy="0"/>
        </a:xfrm>
      </p:grpSpPr>
      <p:sp>
        <p:nvSpPr>
          <p:cNvPr id="20" name="CuadroTexto 19">
            <a:extLst>
              <a:ext uri="{FF2B5EF4-FFF2-40B4-BE49-F238E27FC236}">
                <a16:creationId xmlns:a16="http://schemas.microsoft.com/office/drawing/2014/main" xmlns="" id="{63A75184-19F9-FBEC-9117-3B8A3A5CE14C}"/>
              </a:ext>
            </a:extLst>
          </p:cNvPr>
          <p:cNvSpPr txBox="1"/>
          <p:nvPr/>
        </p:nvSpPr>
        <p:spPr>
          <a:xfrm>
            <a:off x="1384004" y="326572"/>
            <a:ext cx="8233308" cy="523220"/>
          </a:xfrm>
          <a:prstGeom prst="rect">
            <a:avLst/>
          </a:prstGeom>
          <a:noFill/>
        </p:spPr>
        <p:txBody>
          <a:bodyPr wrap="square" rtlCol="0">
            <a:spAutoFit/>
          </a:bodyPr>
          <a:lstStyle/>
          <a:p>
            <a:r>
              <a:rPr lang="es-CO" sz="2800" dirty="0"/>
              <a:t>RÉGIMEN NORMATIVO EN MATERIA DE TRANSPORTE</a:t>
            </a:r>
            <a:endParaRPr lang="es-CO" sz="2800" b="1" noProof="0" dirty="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cs typeface="Aharoni" panose="02010803020104030203" pitchFamily="2" charset="-79"/>
            </a:endParaRPr>
          </a:p>
        </p:txBody>
      </p:sp>
      <p:sp>
        <p:nvSpPr>
          <p:cNvPr id="2" name="Rectángulo 1">
            <a:extLst>
              <a:ext uri="{FF2B5EF4-FFF2-40B4-BE49-F238E27FC236}">
                <a16:creationId xmlns:a16="http://schemas.microsoft.com/office/drawing/2014/main" xmlns="" id="{58A38BFB-6E20-5F71-295A-734039BFB9E8}"/>
              </a:ext>
            </a:extLst>
          </p:cNvPr>
          <p:cNvSpPr/>
          <p:nvPr/>
        </p:nvSpPr>
        <p:spPr>
          <a:xfrm>
            <a:off x="0" y="306427"/>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3" name="Rectángulo 22">
            <a:extLst>
              <a:ext uri="{FF2B5EF4-FFF2-40B4-BE49-F238E27FC236}">
                <a16:creationId xmlns:a16="http://schemas.microsoft.com/office/drawing/2014/main" xmlns="" id="{0D9EEF37-3C25-D57A-1DF6-C7FD9C4D3040}"/>
              </a:ext>
            </a:extLst>
          </p:cNvPr>
          <p:cNvSpPr/>
          <p:nvPr/>
        </p:nvSpPr>
        <p:spPr>
          <a:xfrm>
            <a:off x="0" y="547078"/>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4" name="Rectángulo 23">
            <a:extLst>
              <a:ext uri="{FF2B5EF4-FFF2-40B4-BE49-F238E27FC236}">
                <a16:creationId xmlns:a16="http://schemas.microsoft.com/office/drawing/2014/main" xmlns="" id="{92BDC826-8059-AB55-6362-73954D2B9FB7}"/>
              </a:ext>
            </a:extLst>
          </p:cNvPr>
          <p:cNvSpPr/>
          <p:nvPr/>
        </p:nvSpPr>
        <p:spPr>
          <a:xfrm>
            <a:off x="0" y="787730"/>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5" name="Rectángulo 24">
            <a:extLst>
              <a:ext uri="{FF2B5EF4-FFF2-40B4-BE49-F238E27FC236}">
                <a16:creationId xmlns:a16="http://schemas.microsoft.com/office/drawing/2014/main" xmlns="" id="{A2B5526B-9299-CE55-A3B7-E8ED2F2D92B8}"/>
              </a:ext>
            </a:extLst>
          </p:cNvPr>
          <p:cNvSpPr/>
          <p:nvPr/>
        </p:nvSpPr>
        <p:spPr>
          <a:xfrm>
            <a:off x="1177471" y="989307"/>
            <a:ext cx="1188357" cy="5161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nvGrpSpPr>
          <p:cNvPr id="3" name="Grupo 2">
            <a:extLst>
              <a:ext uri="{FF2B5EF4-FFF2-40B4-BE49-F238E27FC236}">
                <a16:creationId xmlns:a16="http://schemas.microsoft.com/office/drawing/2014/main" xmlns="" id="{7875F062-40CA-21DC-39EE-AEE5F363C4F2}"/>
              </a:ext>
            </a:extLst>
          </p:cNvPr>
          <p:cNvGrpSpPr/>
          <p:nvPr/>
        </p:nvGrpSpPr>
        <p:grpSpPr>
          <a:xfrm>
            <a:off x="0" y="5972786"/>
            <a:ext cx="12177486" cy="558642"/>
            <a:chOff x="0" y="5972786"/>
            <a:chExt cx="12177486" cy="558642"/>
          </a:xfrm>
        </p:grpSpPr>
        <p:sp>
          <p:nvSpPr>
            <p:cNvPr id="26" name="Rectángulo 25">
              <a:extLst>
                <a:ext uri="{FF2B5EF4-FFF2-40B4-BE49-F238E27FC236}">
                  <a16:creationId xmlns:a16="http://schemas.microsoft.com/office/drawing/2014/main" xmlns="" id="{46AB8AA4-C1FE-220A-5169-FD3A2E317169}"/>
                </a:ext>
              </a:extLst>
            </p:cNvPr>
            <p:cNvSpPr/>
            <p:nvPr/>
          </p:nvSpPr>
          <p:spPr>
            <a:xfrm flipV="1">
              <a:off x="0" y="6473530"/>
              <a:ext cx="9202057" cy="5789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7" name="Rectángulo 26">
              <a:extLst>
                <a:ext uri="{FF2B5EF4-FFF2-40B4-BE49-F238E27FC236}">
                  <a16:creationId xmlns:a16="http://schemas.microsoft.com/office/drawing/2014/main" xmlns="" id="{88D3DC40-1F13-B69F-2487-5B6670139DA6}"/>
                </a:ext>
              </a:extLst>
            </p:cNvPr>
            <p:cNvSpPr/>
            <p:nvPr/>
          </p:nvSpPr>
          <p:spPr>
            <a:xfrm flipV="1">
              <a:off x="10218058" y="5972786"/>
              <a:ext cx="1959428"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8" name="Rectángulo 27">
              <a:extLst>
                <a:ext uri="{FF2B5EF4-FFF2-40B4-BE49-F238E27FC236}">
                  <a16:creationId xmlns:a16="http://schemas.microsoft.com/office/drawing/2014/main" xmlns="" id="{DF8BD8CE-0FCA-45EC-76F8-1E5B582CC6F8}"/>
                </a:ext>
              </a:extLst>
            </p:cNvPr>
            <p:cNvSpPr/>
            <p:nvPr/>
          </p:nvSpPr>
          <p:spPr>
            <a:xfrm rot="20058610" flipV="1">
              <a:off x="9134377" y="6239818"/>
              <a:ext cx="1144869"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sp>
        <p:nvSpPr>
          <p:cNvPr id="29" name="Rectángulo 28">
            <a:extLst>
              <a:ext uri="{FF2B5EF4-FFF2-40B4-BE49-F238E27FC236}">
                <a16:creationId xmlns:a16="http://schemas.microsoft.com/office/drawing/2014/main" xmlns="" id="{7FBB94D1-DDF9-5599-1CB3-B278F0AEC6F1}"/>
              </a:ext>
            </a:extLst>
          </p:cNvPr>
          <p:cNvSpPr/>
          <p:nvPr/>
        </p:nvSpPr>
        <p:spPr>
          <a:xfrm rot="18655186" flipV="1">
            <a:off x="11101854" y="481955"/>
            <a:ext cx="1296521"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0" name="Rectángulo 29">
            <a:extLst>
              <a:ext uri="{FF2B5EF4-FFF2-40B4-BE49-F238E27FC236}">
                <a16:creationId xmlns:a16="http://schemas.microsoft.com/office/drawing/2014/main" xmlns="" id="{6C09F180-6F8D-E976-DB89-788093CC0F35}"/>
              </a:ext>
            </a:extLst>
          </p:cNvPr>
          <p:cNvSpPr/>
          <p:nvPr/>
        </p:nvSpPr>
        <p:spPr>
          <a:xfrm>
            <a:off x="10130973" y="955534"/>
            <a:ext cx="1188357" cy="5161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1" name="Rectángulo 30">
            <a:extLst>
              <a:ext uri="{FF2B5EF4-FFF2-40B4-BE49-F238E27FC236}">
                <a16:creationId xmlns:a16="http://schemas.microsoft.com/office/drawing/2014/main" xmlns="" id="{C6D53567-E208-0201-62EF-EDB9DDBB6A35}"/>
              </a:ext>
            </a:extLst>
          </p:cNvPr>
          <p:cNvSpPr/>
          <p:nvPr/>
        </p:nvSpPr>
        <p:spPr>
          <a:xfrm>
            <a:off x="9419771" y="6212424"/>
            <a:ext cx="2772229" cy="369332"/>
          </a:xfrm>
          <a:prstGeom prst="rect">
            <a:avLst/>
          </a:prstGeom>
          <a:noFill/>
        </p:spPr>
        <p:txBody>
          <a:bodyPr wrap="square" lIns="91440" tIns="45720" rIns="91440" bIns="45720">
            <a:spAutoFit/>
          </a:bodyPr>
          <a:lstStyle/>
          <a:p>
            <a:pPr algn="ctr"/>
            <a:r>
              <a:rPr lang="es-CO" b="1" cap="none" spc="0" noProof="0" dirty="0">
                <a:ln w="9525">
                  <a:solidFill>
                    <a:srgbClr val="002060"/>
                  </a:solidFill>
                  <a:prstDash val="solid"/>
                </a:ln>
                <a:solidFill>
                  <a:srgbClr val="002060"/>
                </a:solidFill>
                <a:effectLst>
                  <a:outerShdw blurRad="38100" dist="38100" dir="2700000" algn="tl">
                    <a:srgbClr val="000000">
                      <a:alpha val="43137"/>
                    </a:srgbClr>
                  </a:outerShdw>
                </a:effectLst>
                <a:latin typeface="+mj-lt"/>
              </a:rPr>
              <a:t>Secretaria de Tránsito </a:t>
            </a:r>
          </a:p>
        </p:txBody>
      </p:sp>
      <p:sp>
        <p:nvSpPr>
          <p:cNvPr id="5" name="Elipse 4">
            <a:extLst>
              <a:ext uri="{FF2B5EF4-FFF2-40B4-BE49-F238E27FC236}">
                <a16:creationId xmlns:a16="http://schemas.microsoft.com/office/drawing/2014/main" xmlns="" id="{76E23CFF-D261-8059-2F25-94BF839AC450}"/>
              </a:ext>
            </a:extLst>
          </p:cNvPr>
          <p:cNvSpPr/>
          <p:nvPr/>
        </p:nvSpPr>
        <p:spPr>
          <a:xfrm>
            <a:off x="9970803" y="-729010"/>
            <a:ext cx="2744219" cy="2685143"/>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Rectángulo 5">
            <a:extLst>
              <a:ext uri="{FF2B5EF4-FFF2-40B4-BE49-F238E27FC236}">
                <a16:creationId xmlns:a16="http://schemas.microsoft.com/office/drawing/2014/main" xmlns="" id="{F46A48BB-3A6D-A41F-05A0-9E2B66E1CBEB}"/>
              </a:ext>
            </a:extLst>
          </p:cNvPr>
          <p:cNvSpPr/>
          <p:nvPr/>
        </p:nvSpPr>
        <p:spPr>
          <a:xfrm>
            <a:off x="9027886" y="-1190171"/>
            <a:ext cx="4484914" cy="1146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2" name="Rectángulo 31">
            <a:extLst>
              <a:ext uri="{FF2B5EF4-FFF2-40B4-BE49-F238E27FC236}">
                <a16:creationId xmlns:a16="http://schemas.microsoft.com/office/drawing/2014/main" xmlns="" id="{3C523325-4305-436A-723D-F236A0753C46}"/>
              </a:ext>
            </a:extLst>
          </p:cNvPr>
          <p:cNvSpPr/>
          <p:nvPr/>
        </p:nvSpPr>
        <p:spPr>
          <a:xfrm rot="16200000">
            <a:off x="10557011" y="1576737"/>
            <a:ext cx="4484914" cy="1146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8" name="CuadroTexto 7">
            <a:extLst>
              <a:ext uri="{FF2B5EF4-FFF2-40B4-BE49-F238E27FC236}">
                <a16:creationId xmlns:a16="http://schemas.microsoft.com/office/drawing/2014/main" xmlns="" id="{D574139D-E144-ABCF-2E65-8CFF26134EC7}"/>
              </a:ext>
            </a:extLst>
          </p:cNvPr>
          <p:cNvSpPr txBox="1"/>
          <p:nvPr/>
        </p:nvSpPr>
        <p:spPr>
          <a:xfrm>
            <a:off x="363888" y="1225657"/>
            <a:ext cx="10860372" cy="4708981"/>
          </a:xfrm>
          <a:prstGeom prst="rect">
            <a:avLst/>
          </a:prstGeom>
          <a:noFill/>
        </p:spPr>
        <p:txBody>
          <a:bodyPr wrap="square">
            <a:spAutoFit/>
          </a:bodyPr>
          <a:lstStyle/>
          <a:p>
            <a:pPr algn="just"/>
            <a:r>
              <a:rPr lang="es-ES" sz="2000" dirty="0"/>
              <a:t>En el ámbito de la normatividad en materia de infracciones al transporte, el artículo 9° de la Ley 105 de 1993: “Por la cual se dictan disposiciones básicas sobre el transporte, se redistribuyen competencias y recursos entre la Nación y las Entidades Territoriales, se reglamenta la planeación en el sector transporte y se dictan otras disposiciones”, establece los sujetos de sanción por violación a las normas reguladoras del transporte, a saber: «ARTICULO 9o. “Sujetos de las Sanciones. Las autoridades que determinen las disposiciones legales impondrán sanciones por violación a las normas reguladoras del transporte, según las disposiciones especiales que rijan cada modo de transporte. Podrán ser sujetos de sanción: </a:t>
            </a:r>
          </a:p>
          <a:p>
            <a:pPr algn="just"/>
            <a:endParaRPr lang="es-ES" sz="2000" dirty="0"/>
          </a:p>
          <a:p>
            <a:pPr marL="457200" indent="-457200" algn="just">
              <a:buAutoNum type="arabicPeriod"/>
            </a:pPr>
            <a:r>
              <a:rPr lang="es-ES" sz="2000" dirty="0"/>
              <a:t>Los operadores del servicio público de transporte y los de los servicios especiales </a:t>
            </a:r>
          </a:p>
          <a:p>
            <a:pPr marL="457200" indent="-457200" algn="just">
              <a:buAutoNum type="arabicPeriod"/>
            </a:pPr>
            <a:r>
              <a:rPr lang="es-ES" sz="2000" dirty="0"/>
              <a:t>las personas que conduzcan vehículos.</a:t>
            </a:r>
          </a:p>
          <a:p>
            <a:pPr marL="457200" indent="-457200" algn="just">
              <a:buAutoNum type="arabicPeriod"/>
            </a:pPr>
            <a:r>
              <a:rPr lang="es-ES" sz="2000" dirty="0"/>
              <a:t>Las personas que utilicen la infraestructura de transporte. </a:t>
            </a:r>
          </a:p>
          <a:p>
            <a:pPr marL="457200" indent="-457200" algn="just">
              <a:buAutoNum type="arabicPeriod"/>
            </a:pPr>
            <a:r>
              <a:rPr lang="es-ES" sz="2000" dirty="0"/>
              <a:t>Las personas que violen o faciliten la violación de las normas. </a:t>
            </a:r>
          </a:p>
          <a:p>
            <a:pPr marL="457200" indent="-457200" algn="just">
              <a:buAutoNum type="arabicPeriod"/>
            </a:pPr>
            <a:r>
              <a:rPr lang="es-ES" sz="2000" dirty="0"/>
              <a:t>Las personas propietarias de vehículos o equipos de transporte. </a:t>
            </a:r>
          </a:p>
          <a:p>
            <a:pPr marL="457200" indent="-457200" algn="just">
              <a:buAutoNum type="arabicPeriod"/>
            </a:pPr>
            <a:r>
              <a:rPr lang="es-ES" sz="2000" dirty="0"/>
              <a:t>Las empresas de servicio público.</a:t>
            </a:r>
            <a:endParaRPr lang="es-CO" sz="2000" dirty="0"/>
          </a:p>
        </p:txBody>
      </p:sp>
    </p:spTree>
    <p:extLst>
      <p:ext uri="{BB962C8B-B14F-4D97-AF65-F5344CB8AC3E}">
        <p14:creationId xmlns:p14="http://schemas.microsoft.com/office/powerpoint/2010/main" val="236208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AB46E77-2C21-5C65-C983-0E3A7B0A057A}"/>
            </a:ext>
          </a:extLst>
        </p:cNvPr>
        <p:cNvGrpSpPr/>
        <p:nvPr/>
      </p:nvGrpSpPr>
      <p:grpSpPr>
        <a:xfrm>
          <a:off x="0" y="0"/>
          <a:ext cx="0" cy="0"/>
          <a:chOff x="0" y="0"/>
          <a:chExt cx="0" cy="0"/>
        </a:xfrm>
      </p:grpSpPr>
      <p:sp>
        <p:nvSpPr>
          <p:cNvPr id="20" name="CuadroTexto 19">
            <a:extLst>
              <a:ext uri="{FF2B5EF4-FFF2-40B4-BE49-F238E27FC236}">
                <a16:creationId xmlns:a16="http://schemas.microsoft.com/office/drawing/2014/main" xmlns="" id="{00007C93-5AC6-F45A-044A-62596EE68DE6}"/>
              </a:ext>
            </a:extLst>
          </p:cNvPr>
          <p:cNvSpPr txBox="1"/>
          <p:nvPr/>
        </p:nvSpPr>
        <p:spPr>
          <a:xfrm>
            <a:off x="1384004" y="326572"/>
            <a:ext cx="8233308" cy="523220"/>
          </a:xfrm>
          <a:prstGeom prst="rect">
            <a:avLst/>
          </a:prstGeom>
          <a:noFill/>
        </p:spPr>
        <p:txBody>
          <a:bodyPr wrap="square" rtlCol="0">
            <a:spAutoFit/>
          </a:bodyPr>
          <a:lstStyle/>
          <a:p>
            <a:r>
              <a:rPr lang="es-CO" sz="2800" dirty="0"/>
              <a:t>RÉGIMEN NORMATIVO EN MATERIA DE TRANSPORTE</a:t>
            </a:r>
            <a:endParaRPr lang="es-CO" sz="2800" b="1" noProof="0" dirty="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cs typeface="Aharoni" panose="02010803020104030203" pitchFamily="2" charset="-79"/>
            </a:endParaRPr>
          </a:p>
        </p:txBody>
      </p:sp>
      <p:sp>
        <p:nvSpPr>
          <p:cNvPr id="2" name="Rectángulo 1">
            <a:extLst>
              <a:ext uri="{FF2B5EF4-FFF2-40B4-BE49-F238E27FC236}">
                <a16:creationId xmlns:a16="http://schemas.microsoft.com/office/drawing/2014/main" xmlns="" id="{D623E911-9687-DE72-AD93-8D04CFC3F120}"/>
              </a:ext>
            </a:extLst>
          </p:cNvPr>
          <p:cNvSpPr/>
          <p:nvPr/>
        </p:nvSpPr>
        <p:spPr>
          <a:xfrm>
            <a:off x="0" y="306427"/>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3" name="Rectángulo 22">
            <a:extLst>
              <a:ext uri="{FF2B5EF4-FFF2-40B4-BE49-F238E27FC236}">
                <a16:creationId xmlns:a16="http://schemas.microsoft.com/office/drawing/2014/main" xmlns="" id="{A8EF6259-F9B6-C5AF-43E5-BE8053297E8A}"/>
              </a:ext>
            </a:extLst>
          </p:cNvPr>
          <p:cNvSpPr/>
          <p:nvPr/>
        </p:nvSpPr>
        <p:spPr>
          <a:xfrm>
            <a:off x="0" y="547078"/>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4" name="Rectángulo 23">
            <a:extLst>
              <a:ext uri="{FF2B5EF4-FFF2-40B4-BE49-F238E27FC236}">
                <a16:creationId xmlns:a16="http://schemas.microsoft.com/office/drawing/2014/main" xmlns="" id="{EBCE261B-8C5D-1EF0-12EB-0BD3C22EC885}"/>
              </a:ext>
            </a:extLst>
          </p:cNvPr>
          <p:cNvSpPr/>
          <p:nvPr/>
        </p:nvSpPr>
        <p:spPr>
          <a:xfrm>
            <a:off x="0" y="787730"/>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5" name="Rectángulo 24">
            <a:extLst>
              <a:ext uri="{FF2B5EF4-FFF2-40B4-BE49-F238E27FC236}">
                <a16:creationId xmlns:a16="http://schemas.microsoft.com/office/drawing/2014/main" xmlns="" id="{8C272B5A-356F-B0D2-F11A-82705022ECDE}"/>
              </a:ext>
            </a:extLst>
          </p:cNvPr>
          <p:cNvSpPr/>
          <p:nvPr/>
        </p:nvSpPr>
        <p:spPr>
          <a:xfrm>
            <a:off x="1177471" y="989307"/>
            <a:ext cx="1188357" cy="5161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nvGrpSpPr>
          <p:cNvPr id="3" name="Grupo 2">
            <a:extLst>
              <a:ext uri="{FF2B5EF4-FFF2-40B4-BE49-F238E27FC236}">
                <a16:creationId xmlns:a16="http://schemas.microsoft.com/office/drawing/2014/main" xmlns="" id="{F0651526-1766-8C9F-4738-67D9B03FD6F7}"/>
              </a:ext>
            </a:extLst>
          </p:cNvPr>
          <p:cNvGrpSpPr/>
          <p:nvPr/>
        </p:nvGrpSpPr>
        <p:grpSpPr>
          <a:xfrm>
            <a:off x="0" y="5972786"/>
            <a:ext cx="12177486" cy="558642"/>
            <a:chOff x="0" y="5972786"/>
            <a:chExt cx="12177486" cy="558642"/>
          </a:xfrm>
        </p:grpSpPr>
        <p:sp>
          <p:nvSpPr>
            <p:cNvPr id="26" name="Rectángulo 25">
              <a:extLst>
                <a:ext uri="{FF2B5EF4-FFF2-40B4-BE49-F238E27FC236}">
                  <a16:creationId xmlns:a16="http://schemas.microsoft.com/office/drawing/2014/main" xmlns="" id="{1AB57654-8CB4-52DD-188A-70986EB64B88}"/>
                </a:ext>
              </a:extLst>
            </p:cNvPr>
            <p:cNvSpPr/>
            <p:nvPr/>
          </p:nvSpPr>
          <p:spPr>
            <a:xfrm flipV="1">
              <a:off x="0" y="6473530"/>
              <a:ext cx="9202057" cy="5789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7" name="Rectángulo 26">
              <a:extLst>
                <a:ext uri="{FF2B5EF4-FFF2-40B4-BE49-F238E27FC236}">
                  <a16:creationId xmlns:a16="http://schemas.microsoft.com/office/drawing/2014/main" xmlns="" id="{605804CC-94ED-3D95-AEA4-B0F140DBB9CB}"/>
                </a:ext>
              </a:extLst>
            </p:cNvPr>
            <p:cNvSpPr/>
            <p:nvPr/>
          </p:nvSpPr>
          <p:spPr>
            <a:xfrm flipV="1">
              <a:off x="10218058" y="5972786"/>
              <a:ext cx="1959428"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8" name="Rectángulo 27">
              <a:extLst>
                <a:ext uri="{FF2B5EF4-FFF2-40B4-BE49-F238E27FC236}">
                  <a16:creationId xmlns:a16="http://schemas.microsoft.com/office/drawing/2014/main" xmlns="" id="{38723245-2C8E-16FE-6B33-A309DD34B547}"/>
                </a:ext>
              </a:extLst>
            </p:cNvPr>
            <p:cNvSpPr/>
            <p:nvPr/>
          </p:nvSpPr>
          <p:spPr>
            <a:xfrm rot="20058610" flipV="1">
              <a:off x="9134377" y="6239818"/>
              <a:ext cx="1144869"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sp>
        <p:nvSpPr>
          <p:cNvPr id="29" name="Rectángulo 28">
            <a:extLst>
              <a:ext uri="{FF2B5EF4-FFF2-40B4-BE49-F238E27FC236}">
                <a16:creationId xmlns:a16="http://schemas.microsoft.com/office/drawing/2014/main" xmlns="" id="{6BEF96AD-5704-A20A-662E-AA9F4501A675}"/>
              </a:ext>
            </a:extLst>
          </p:cNvPr>
          <p:cNvSpPr/>
          <p:nvPr/>
        </p:nvSpPr>
        <p:spPr>
          <a:xfrm rot="18655186" flipV="1">
            <a:off x="11101854" y="481955"/>
            <a:ext cx="1296521"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0" name="Rectángulo 29">
            <a:extLst>
              <a:ext uri="{FF2B5EF4-FFF2-40B4-BE49-F238E27FC236}">
                <a16:creationId xmlns:a16="http://schemas.microsoft.com/office/drawing/2014/main" xmlns="" id="{7B115B61-AFE0-52B5-8C8D-1F57FD76ED46}"/>
              </a:ext>
            </a:extLst>
          </p:cNvPr>
          <p:cNvSpPr/>
          <p:nvPr/>
        </p:nvSpPr>
        <p:spPr>
          <a:xfrm>
            <a:off x="10130973" y="955534"/>
            <a:ext cx="1188357" cy="5161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1" name="Rectángulo 30">
            <a:extLst>
              <a:ext uri="{FF2B5EF4-FFF2-40B4-BE49-F238E27FC236}">
                <a16:creationId xmlns:a16="http://schemas.microsoft.com/office/drawing/2014/main" xmlns="" id="{DB0A5CA3-3717-CB3F-813F-AD7EC620CFC9}"/>
              </a:ext>
            </a:extLst>
          </p:cNvPr>
          <p:cNvSpPr/>
          <p:nvPr/>
        </p:nvSpPr>
        <p:spPr>
          <a:xfrm>
            <a:off x="9419771" y="6212424"/>
            <a:ext cx="2772229" cy="369332"/>
          </a:xfrm>
          <a:prstGeom prst="rect">
            <a:avLst/>
          </a:prstGeom>
          <a:noFill/>
        </p:spPr>
        <p:txBody>
          <a:bodyPr wrap="square" lIns="91440" tIns="45720" rIns="91440" bIns="45720">
            <a:spAutoFit/>
          </a:bodyPr>
          <a:lstStyle/>
          <a:p>
            <a:pPr algn="ctr"/>
            <a:r>
              <a:rPr lang="es-CO" b="1" cap="none" spc="0" noProof="0" dirty="0">
                <a:ln w="9525">
                  <a:solidFill>
                    <a:srgbClr val="002060"/>
                  </a:solidFill>
                  <a:prstDash val="solid"/>
                </a:ln>
                <a:solidFill>
                  <a:srgbClr val="002060"/>
                </a:solidFill>
                <a:effectLst>
                  <a:outerShdw blurRad="38100" dist="38100" dir="2700000" algn="tl">
                    <a:srgbClr val="000000">
                      <a:alpha val="43137"/>
                    </a:srgbClr>
                  </a:outerShdw>
                </a:effectLst>
                <a:latin typeface="+mj-lt"/>
              </a:rPr>
              <a:t>Secretaria de Tránsito </a:t>
            </a:r>
          </a:p>
        </p:txBody>
      </p:sp>
      <p:sp>
        <p:nvSpPr>
          <p:cNvPr id="5" name="Elipse 4">
            <a:extLst>
              <a:ext uri="{FF2B5EF4-FFF2-40B4-BE49-F238E27FC236}">
                <a16:creationId xmlns:a16="http://schemas.microsoft.com/office/drawing/2014/main" xmlns="" id="{2FABDDC9-46B4-19D5-846D-8B87CE2FF4BE}"/>
              </a:ext>
            </a:extLst>
          </p:cNvPr>
          <p:cNvSpPr/>
          <p:nvPr/>
        </p:nvSpPr>
        <p:spPr>
          <a:xfrm>
            <a:off x="9970803" y="-729010"/>
            <a:ext cx="2744219" cy="2685143"/>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Rectángulo 5">
            <a:extLst>
              <a:ext uri="{FF2B5EF4-FFF2-40B4-BE49-F238E27FC236}">
                <a16:creationId xmlns:a16="http://schemas.microsoft.com/office/drawing/2014/main" xmlns="" id="{6EFC0779-546A-9125-6A3E-F417BA3C807F}"/>
              </a:ext>
            </a:extLst>
          </p:cNvPr>
          <p:cNvSpPr/>
          <p:nvPr/>
        </p:nvSpPr>
        <p:spPr>
          <a:xfrm>
            <a:off x="9027886" y="-1190171"/>
            <a:ext cx="4484914" cy="1146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2" name="Rectángulo 31">
            <a:extLst>
              <a:ext uri="{FF2B5EF4-FFF2-40B4-BE49-F238E27FC236}">
                <a16:creationId xmlns:a16="http://schemas.microsoft.com/office/drawing/2014/main" xmlns="" id="{BE216CB1-B477-21B4-C876-CD21B11487D2}"/>
              </a:ext>
            </a:extLst>
          </p:cNvPr>
          <p:cNvSpPr/>
          <p:nvPr/>
        </p:nvSpPr>
        <p:spPr>
          <a:xfrm rot="16200000">
            <a:off x="10557011" y="1576737"/>
            <a:ext cx="4484914" cy="1146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7" name="CuadroTexto 6">
            <a:extLst>
              <a:ext uri="{FF2B5EF4-FFF2-40B4-BE49-F238E27FC236}">
                <a16:creationId xmlns:a16="http://schemas.microsoft.com/office/drawing/2014/main" xmlns="" id="{0B906558-CB21-7590-9E24-B1A12E452154}"/>
              </a:ext>
            </a:extLst>
          </p:cNvPr>
          <p:cNvSpPr txBox="1"/>
          <p:nvPr/>
        </p:nvSpPr>
        <p:spPr>
          <a:xfrm>
            <a:off x="965782" y="1339904"/>
            <a:ext cx="9606967" cy="3416320"/>
          </a:xfrm>
          <a:prstGeom prst="rect">
            <a:avLst/>
          </a:prstGeom>
          <a:noFill/>
        </p:spPr>
        <p:txBody>
          <a:bodyPr wrap="square">
            <a:spAutoFit/>
          </a:bodyPr>
          <a:lstStyle/>
          <a:p>
            <a:r>
              <a:rPr lang="es-ES" sz="2400" dirty="0"/>
              <a:t>Las sanciones de que trata el presente artículo consistirán en</a:t>
            </a:r>
          </a:p>
          <a:p>
            <a:endParaRPr lang="es-ES" sz="2400" dirty="0"/>
          </a:p>
          <a:p>
            <a:pPr marL="342900" indent="-342900">
              <a:buAutoNum type="arabicPeriod"/>
            </a:pPr>
            <a:r>
              <a:rPr lang="es-ES" sz="2400" dirty="0"/>
              <a:t>Amonestación. </a:t>
            </a:r>
          </a:p>
          <a:p>
            <a:pPr marL="342900" indent="-342900">
              <a:buAutoNum type="arabicPeriod"/>
            </a:pPr>
            <a:r>
              <a:rPr lang="es-ES" sz="2400" dirty="0"/>
              <a:t>Multas. </a:t>
            </a:r>
          </a:p>
          <a:p>
            <a:pPr marL="342900" indent="-342900">
              <a:buAutoNum type="arabicPeriod"/>
            </a:pPr>
            <a:r>
              <a:rPr lang="es-ES" sz="2400" dirty="0"/>
              <a:t>Suspensión de matrículas, licencias, registros o permisos de operación. </a:t>
            </a:r>
          </a:p>
          <a:p>
            <a:pPr marL="342900" indent="-342900">
              <a:buAutoNum type="arabicPeriod"/>
            </a:pPr>
            <a:r>
              <a:rPr lang="es-ES" sz="2400" dirty="0"/>
              <a:t>Cancelación de matrículas, licencias, registros o permisos de operación. </a:t>
            </a:r>
          </a:p>
          <a:p>
            <a:pPr marL="342900" indent="-342900">
              <a:buAutoNum type="arabicPeriod"/>
            </a:pPr>
            <a:r>
              <a:rPr lang="es-ES" sz="2400" dirty="0"/>
              <a:t>Suspensión o cancelación de la licencia de funcionamiento de la empresa transportadora. </a:t>
            </a:r>
          </a:p>
          <a:p>
            <a:pPr marL="342900" indent="-342900">
              <a:buAutoNum type="arabicPeriod"/>
            </a:pPr>
            <a:r>
              <a:rPr lang="es-ES" sz="2400" dirty="0"/>
              <a:t>Inmovilización o retención de vehículos.»</a:t>
            </a:r>
            <a:endParaRPr lang="es-CO" sz="2400" dirty="0"/>
          </a:p>
        </p:txBody>
      </p:sp>
    </p:spTree>
    <p:extLst>
      <p:ext uri="{BB962C8B-B14F-4D97-AF65-F5344CB8AC3E}">
        <p14:creationId xmlns:p14="http://schemas.microsoft.com/office/powerpoint/2010/main" val="843157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6AE6419-A90A-E6F7-4226-4A98ACB4BD6F}"/>
            </a:ext>
          </a:extLst>
        </p:cNvPr>
        <p:cNvGrpSpPr/>
        <p:nvPr/>
      </p:nvGrpSpPr>
      <p:grpSpPr>
        <a:xfrm>
          <a:off x="0" y="0"/>
          <a:ext cx="0" cy="0"/>
          <a:chOff x="0" y="0"/>
          <a:chExt cx="0" cy="0"/>
        </a:xfrm>
      </p:grpSpPr>
      <p:sp>
        <p:nvSpPr>
          <p:cNvPr id="20" name="CuadroTexto 19">
            <a:extLst>
              <a:ext uri="{FF2B5EF4-FFF2-40B4-BE49-F238E27FC236}">
                <a16:creationId xmlns:a16="http://schemas.microsoft.com/office/drawing/2014/main" xmlns="" id="{49469029-970D-1A41-196B-7A3C3DEAEA9B}"/>
              </a:ext>
            </a:extLst>
          </p:cNvPr>
          <p:cNvSpPr txBox="1"/>
          <p:nvPr/>
        </p:nvSpPr>
        <p:spPr>
          <a:xfrm>
            <a:off x="1384004" y="326572"/>
            <a:ext cx="8233308" cy="523220"/>
          </a:xfrm>
          <a:prstGeom prst="rect">
            <a:avLst/>
          </a:prstGeom>
          <a:noFill/>
        </p:spPr>
        <p:txBody>
          <a:bodyPr wrap="square" rtlCol="0">
            <a:spAutoFit/>
          </a:bodyPr>
          <a:lstStyle/>
          <a:p>
            <a:r>
              <a:rPr lang="es-CO" sz="2800" dirty="0"/>
              <a:t>RÉGIMEN NORMATIVO EN MATERIA DE TRANSPORTE</a:t>
            </a:r>
            <a:endParaRPr lang="es-CO" sz="2800" b="1" noProof="0" dirty="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cs typeface="Aharoni" panose="02010803020104030203" pitchFamily="2" charset="-79"/>
            </a:endParaRPr>
          </a:p>
        </p:txBody>
      </p:sp>
      <p:sp>
        <p:nvSpPr>
          <p:cNvPr id="2" name="Rectángulo 1">
            <a:extLst>
              <a:ext uri="{FF2B5EF4-FFF2-40B4-BE49-F238E27FC236}">
                <a16:creationId xmlns:a16="http://schemas.microsoft.com/office/drawing/2014/main" xmlns="" id="{16F88347-DDB8-6022-8BA2-D0AB9E06AD39}"/>
              </a:ext>
            </a:extLst>
          </p:cNvPr>
          <p:cNvSpPr/>
          <p:nvPr/>
        </p:nvSpPr>
        <p:spPr>
          <a:xfrm>
            <a:off x="0" y="306427"/>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3" name="Rectángulo 22">
            <a:extLst>
              <a:ext uri="{FF2B5EF4-FFF2-40B4-BE49-F238E27FC236}">
                <a16:creationId xmlns:a16="http://schemas.microsoft.com/office/drawing/2014/main" xmlns="" id="{1930F0E8-0061-E7AB-7880-366D411254EC}"/>
              </a:ext>
            </a:extLst>
          </p:cNvPr>
          <p:cNvSpPr/>
          <p:nvPr/>
        </p:nvSpPr>
        <p:spPr>
          <a:xfrm>
            <a:off x="0" y="547078"/>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4" name="Rectángulo 23">
            <a:extLst>
              <a:ext uri="{FF2B5EF4-FFF2-40B4-BE49-F238E27FC236}">
                <a16:creationId xmlns:a16="http://schemas.microsoft.com/office/drawing/2014/main" xmlns="" id="{66664A98-9F68-FD17-E6CF-068FBC18437E}"/>
              </a:ext>
            </a:extLst>
          </p:cNvPr>
          <p:cNvSpPr/>
          <p:nvPr/>
        </p:nvSpPr>
        <p:spPr>
          <a:xfrm>
            <a:off x="0" y="787730"/>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5" name="Rectángulo 24">
            <a:extLst>
              <a:ext uri="{FF2B5EF4-FFF2-40B4-BE49-F238E27FC236}">
                <a16:creationId xmlns:a16="http://schemas.microsoft.com/office/drawing/2014/main" xmlns="" id="{27842EB8-AA6B-EB6F-F928-A6A676A56B28}"/>
              </a:ext>
            </a:extLst>
          </p:cNvPr>
          <p:cNvSpPr/>
          <p:nvPr/>
        </p:nvSpPr>
        <p:spPr>
          <a:xfrm>
            <a:off x="1177471" y="989307"/>
            <a:ext cx="1188357" cy="5161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nvGrpSpPr>
          <p:cNvPr id="3" name="Grupo 2">
            <a:extLst>
              <a:ext uri="{FF2B5EF4-FFF2-40B4-BE49-F238E27FC236}">
                <a16:creationId xmlns:a16="http://schemas.microsoft.com/office/drawing/2014/main" xmlns="" id="{CCC838A4-3C29-D260-DA6F-D2A18187A55F}"/>
              </a:ext>
            </a:extLst>
          </p:cNvPr>
          <p:cNvGrpSpPr/>
          <p:nvPr/>
        </p:nvGrpSpPr>
        <p:grpSpPr>
          <a:xfrm>
            <a:off x="0" y="5972786"/>
            <a:ext cx="12177486" cy="558642"/>
            <a:chOff x="0" y="5972786"/>
            <a:chExt cx="12177486" cy="558642"/>
          </a:xfrm>
        </p:grpSpPr>
        <p:sp>
          <p:nvSpPr>
            <p:cNvPr id="26" name="Rectángulo 25">
              <a:extLst>
                <a:ext uri="{FF2B5EF4-FFF2-40B4-BE49-F238E27FC236}">
                  <a16:creationId xmlns:a16="http://schemas.microsoft.com/office/drawing/2014/main" xmlns="" id="{480A60D7-CEDE-6A19-A3B0-76ABC897FAC7}"/>
                </a:ext>
              </a:extLst>
            </p:cNvPr>
            <p:cNvSpPr/>
            <p:nvPr/>
          </p:nvSpPr>
          <p:spPr>
            <a:xfrm flipV="1">
              <a:off x="0" y="6473530"/>
              <a:ext cx="9202057" cy="5789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7" name="Rectángulo 26">
              <a:extLst>
                <a:ext uri="{FF2B5EF4-FFF2-40B4-BE49-F238E27FC236}">
                  <a16:creationId xmlns:a16="http://schemas.microsoft.com/office/drawing/2014/main" xmlns="" id="{4B0B9C5C-72C4-62F1-E2D4-2343C00A529D}"/>
                </a:ext>
              </a:extLst>
            </p:cNvPr>
            <p:cNvSpPr/>
            <p:nvPr/>
          </p:nvSpPr>
          <p:spPr>
            <a:xfrm flipV="1">
              <a:off x="10218058" y="5972786"/>
              <a:ext cx="1959428"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8" name="Rectángulo 27">
              <a:extLst>
                <a:ext uri="{FF2B5EF4-FFF2-40B4-BE49-F238E27FC236}">
                  <a16:creationId xmlns:a16="http://schemas.microsoft.com/office/drawing/2014/main" xmlns="" id="{91C19026-D9FC-4F9F-4A2B-E90EBDD750E5}"/>
                </a:ext>
              </a:extLst>
            </p:cNvPr>
            <p:cNvSpPr/>
            <p:nvPr/>
          </p:nvSpPr>
          <p:spPr>
            <a:xfrm rot="20058610" flipV="1">
              <a:off x="9134377" y="6239818"/>
              <a:ext cx="1144869"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sp>
        <p:nvSpPr>
          <p:cNvPr id="29" name="Rectángulo 28">
            <a:extLst>
              <a:ext uri="{FF2B5EF4-FFF2-40B4-BE49-F238E27FC236}">
                <a16:creationId xmlns:a16="http://schemas.microsoft.com/office/drawing/2014/main" xmlns="" id="{159496B6-23E8-C71F-B9DC-E632D5D2FA5F}"/>
              </a:ext>
            </a:extLst>
          </p:cNvPr>
          <p:cNvSpPr/>
          <p:nvPr/>
        </p:nvSpPr>
        <p:spPr>
          <a:xfrm rot="18655186" flipV="1">
            <a:off x="11101854" y="481955"/>
            <a:ext cx="1296521"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0" name="Rectángulo 29">
            <a:extLst>
              <a:ext uri="{FF2B5EF4-FFF2-40B4-BE49-F238E27FC236}">
                <a16:creationId xmlns:a16="http://schemas.microsoft.com/office/drawing/2014/main" xmlns="" id="{725B53AE-FF5A-3CD8-551C-482EF2D19290}"/>
              </a:ext>
            </a:extLst>
          </p:cNvPr>
          <p:cNvSpPr/>
          <p:nvPr/>
        </p:nvSpPr>
        <p:spPr>
          <a:xfrm>
            <a:off x="10130973" y="955534"/>
            <a:ext cx="1188357" cy="5161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1" name="Rectángulo 30">
            <a:extLst>
              <a:ext uri="{FF2B5EF4-FFF2-40B4-BE49-F238E27FC236}">
                <a16:creationId xmlns:a16="http://schemas.microsoft.com/office/drawing/2014/main" xmlns="" id="{AB6DD15C-9D1C-EB66-3610-47ADCF3E75BB}"/>
              </a:ext>
            </a:extLst>
          </p:cNvPr>
          <p:cNvSpPr/>
          <p:nvPr/>
        </p:nvSpPr>
        <p:spPr>
          <a:xfrm>
            <a:off x="9419771" y="6212424"/>
            <a:ext cx="2772229" cy="369332"/>
          </a:xfrm>
          <a:prstGeom prst="rect">
            <a:avLst/>
          </a:prstGeom>
          <a:noFill/>
        </p:spPr>
        <p:txBody>
          <a:bodyPr wrap="square" lIns="91440" tIns="45720" rIns="91440" bIns="45720">
            <a:spAutoFit/>
          </a:bodyPr>
          <a:lstStyle/>
          <a:p>
            <a:pPr algn="ctr"/>
            <a:r>
              <a:rPr lang="es-CO" b="1" cap="none" spc="0" noProof="0" dirty="0">
                <a:ln w="9525">
                  <a:solidFill>
                    <a:srgbClr val="002060"/>
                  </a:solidFill>
                  <a:prstDash val="solid"/>
                </a:ln>
                <a:solidFill>
                  <a:srgbClr val="002060"/>
                </a:solidFill>
                <a:effectLst>
                  <a:outerShdw blurRad="38100" dist="38100" dir="2700000" algn="tl">
                    <a:srgbClr val="000000">
                      <a:alpha val="43137"/>
                    </a:srgbClr>
                  </a:outerShdw>
                </a:effectLst>
                <a:latin typeface="+mj-lt"/>
              </a:rPr>
              <a:t>Secretaria de Tránsito </a:t>
            </a:r>
          </a:p>
        </p:txBody>
      </p:sp>
      <p:sp>
        <p:nvSpPr>
          <p:cNvPr id="5" name="Elipse 4">
            <a:extLst>
              <a:ext uri="{FF2B5EF4-FFF2-40B4-BE49-F238E27FC236}">
                <a16:creationId xmlns:a16="http://schemas.microsoft.com/office/drawing/2014/main" xmlns="" id="{042C7B2E-0CB9-C714-EF87-410061FFF21A}"/>
              </a:ext>
            </a:extLst>
          </p:cNvPr>
          <p:cNvSpPr/>
          <p:nvPr/>
        </p:nvSpPr>
        <p:spPr>
          <a:xfrm>
            <a:off x="9970803" y="-729010"/>
            <a:ext cx="2744219" cy="2685143"/>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Rectángulo 5">
            <a:extLst>
              <a:ext uri="{FF2B5EF4-FFF2-40B4-BE49-F238E27FC236}">
                <a16:creationId xmlns:a16="http://schemas.microsoft.com/office/drawing/2014/main" xmlns="" id="{9DDF4995-8840-4290-9E44-C98E1B21908A}"/>
              </a:ext>
            </a:extLst>
          </p:cNvPr>
          <p:cNvSpPr/>
          <p:nvPr/>
        </p:nvSpPr>
        <p:spPr>
          <a:xfrm>
            <a:off x="9027886" y="-1190171"/>
            <a:ext cx="4484914" cy="1146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2" name="Rectángulo 31">
            <a:extLst>
              <a:ext uri="{FF2B5EF4-FFF2-40B4-BE49-F238E27FC236}">
                <a16:creationId xmlns:a16="http://schemas.microsoft.com/office/drawing/2014/main" xmlns="" id="{C74F91A8-78B5-85CA-E048-AA05CA5F70D2}"/>
              </a:ext>
            </a:extLst>
          </p:cNvPr>
          <p:cNvSpPr/>
          <p:nvPr/>
        </p:nvSpPr>
        <p:spPr>
          <a:xfrm rot="16200000">
            <a:off x="10557011" y="1576737"/>
            <a:ext cx="4484914" cy="1146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8" name="CuadroTexto 7">
            <a:extLst>
              <a:ext uri="{FF2B5EF4-FFF2-40B4-BE49-F238E27FC236}">
                <a16:creationId xmlns:a16="http://schemas.microsoft.com/office/drawing/2014/main" xmlns="" id="{FB2D5282-C4FC-436A-E6D7-E6C77EC2D517}"/>
              </a:ext>
            </a:extLst>
          </p:cNvPr>
          <p:cNvSpPr txBox="1"/>
          <p:nvPr/>
        </p:nvSpPr>
        <p:spPr>
          <a:xfrm>
            <a:off x="184377" y="1142285"/>
            <a:ext cx="11823246" cy="4801314"/>
          </a:xfrm>
          <a:prstGeom prst="rect">
            <a:avLst/>
          </a:prstGeom>
          <a:noFill/>
        </p:spPr>
        <p:txBody>
          <a:bodyPr wrap="square">
            <a:spAutoFit/>
          </a:bodyPr>
          <a:lstStyle/>
          <a:p>
            <a:r>
              <a:rPr lang="es-ES" dirty="0"/>
              <a:t>El capítulo 9 de la precitada Ley 336 de 1996, establece las sanciones a imponer a los sujetos determinados en el artículo 9 de la Ley 105 de 1993 que trasgredan las normas del transporte y el procedimiento para su imposición. «Sanciones y procedimientos.</a:t>
            </a:r>
          </a:p>
          <a:p>
            <a:r>
              <a:rPr lang="es-ES" dirty="0"/>
              <a:t>Artículo 44. De conformidad con lo establecido por el artículo 9º de la Ley 105 de 1993, y para efectos de determinar los sujetos y las sanciones a imponer, se tendrán en cuenta los criterios que se señalan en las normas siguientes.</a:t>
            </a:r>
          </a:p>
          <a:p>
            <a:endParaRPr lang="es-ES" dirty="0"/>
          </a:p>
          <a:p>
            <a:r>
              <a:rPr lang="es-ES" dirty="0"/>
              <a:t>Artículo 45. La amonestación será escrita y consistirá en la exigencia perentoria al sujeto para que adopte las medidas tendientes a superar la alteración en la prestación del servicio que ha generado su conducta.</a:t>
            </a:r>
          </a:p>
          <a:p>
            <a:endParaRPr lang="es-ES" dirty="0"/>
          </a:p>
          <a:p>
            <a:r>
              <a:rPr lang="es-ES" dirty="0"/>
              <a:t>Artículo 46. Con base en la graduación que se establece en el presente artículo, las multas oscilarán entre 1 y 2000 salarios mínimos mensuales vigentes teniendo en cuenta las implicaciones de la infracción y procederán en los siguientes casos: </a:t>
            </a:r>
          </a:p>
          <a:p>
            <a:pPr marL="342900" indent="-342900">
              <a:buAutoNum type="alphaLcParenR"/>
            </a:pPr>
            <a:r>
              <a:rPr lang="es-ES" dirty="0"/>
              <a:t>cuando el sujeto no le haya dado cumplimiento a la amonestación; </a:t>
            </a:r>
          </a:p>
          <a:p>
            <a:pPr marL="342900" indent="-342900">
              <a:buAutoNum type="alphaLcParenR"/>
            </a:pPr>
            <a:r>
              <a:rPr lang="es-ES" dirty="0"/>
              <a:t>En caso de suspensión o alteración parcial del servicio; </a:t>
            </a:r>
          </a:p>
          <a:p>
            <a:pPr marL="342900" indent="-342900">
              <a:buAutoNum type="alphaLcParenR"/>
            </a:pPr>
            <a:r>
              <a:rPr lang="es-ES" dirty="0"/>
              <a:t>En caso de que el sujeto no suministre la información que legalmente le haya sido solicitada y que no repose en los archivos de la entidad solicitante; </a:t>
            </a:r>
          </a:p>
          <a:p>
            <a:pPr marL="342900" indent="-342900">
              <a:buAutoNum type="alphaLcParenR"/>
            </a:pPr>
            <a:r>
              <a:rPr lang="es-ES" dirty="0"/>
              <a:t>En todos los demás casos de conductas que no tengan asignadas una sanción específica y constituyan violación a las normas del transporte.</a:t>
            </a:r>
          </a:p>
        </p:txBody>
      </p:sp>
    </p:spTree>
    <p:extLst>
      <p:ext uri="{BB962C8B-B14F-4D97-AF65-F5344CB8AC3E}">
        <p14:creationId xmlns:p14="http://schemas.microsoft.com/office/powerpoint/2010/main" val="1719691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B83B889-46AB-5454-FA24-FD804A8E18D8}"/>
            </a:ext>
          </a:extLst>
        </p:cNvPr>
        <p:cNvGrpSpPr/>
        <p:nvPr/>
      </p:nvGrpSpPr>
      <p:grpSpPr>
        <a:xfrm>
          <a:off x="0" y="0"/>
          <a:ext cx="0" cy="0"/>
          <a:chOff x="0" y="0"/>
          <a:chExt cx="0" cy="0"/>
        </a:xfrm>
      </p:grpSpPr>
      <p:sp>
        <p:nvSpPr>
          <p:cNvPr id="20" name="CuadroTexto 19">
            <a:extLst>
              <a:ext uri="{FF2B5EF4-FFF2-40B4-BE49-F238E27FC236}">
                <a16:creationId xmlns:a16="http://schemas.microsoft.com/office/drawing/2014/main" xmlns="" id="{F62AFE07-1E4D-924F-5AE6-03759FF2B5D1}"/>
              </a:ext>
            </a:extLst>
          </p:cNvPr>
          <p:cNvSpPr txBox="1"/>
          <p:nvPr/>
        </p:nvSpPr>
        <p:spPr>
          <a:xfrm>
            <a:off x="1384004" y="326572"/>
            <a:ext cx="8233308" cy="523220"/>
          </a:xfrm>
          <a:prstGeom prst="rect">
            <a:avLst/>
          </a:prstGeom>
          <a:noFill/>
        </p:spPr>
        <p:txBody>
          <a:bodyPr wrap="square" rtlCol="0">
            <a:spAutoFit/>
          </a:bodyPr>
          <a:lstStyle/>
          <a:p>
            <a:r>
              <a:rPr lang="es-CO" sz="2800" dirty="0"/>
              <a:t>RÉGIMEN NORMATIVO EN MATERIA DE TRANSPORTE</a:t>
            </a:r>
            <a:endParaRPr lang="es-CO" sz="2800" b="1" noProof="0" dirty="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cs typeface="Aharoni" panose="02010803020104030203" pitchFamily="2" charset="-79"/>
            </a:endParaRPr>
          </a:p>
        </p:txBody>
      </p:sp>
      <p:sp>
        <p:nvSpPr>
          <p:cNvPr id="2" name="Rectángulo 1">
            <a:extLst>
              <a:ext uri="{FF2B5EF4-FFF2-40B4-BE49-F238E27FC236}">
                <a16:creationId xmlns:a16="http://schemas.microsoft.com/office/drawing/2014/main" xmlns="" id="{BA45C1E9-61A5-3AE7-684E-148975760035}"/>
              </a:ext>
            </a:extLst>
          </p:cNvPr>
          <p:cNvSpPr/>
          <p:nvPr/>
        </p:nvSpPr>
        <p:spPr>
          <a:xfrm>
            <a:off x="0" y="306427"/>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3" name="Rectángulo 22">
            <a:extLst>
              <a:ext uri="{FF2B5EF4-FFF2-40B4-BE49-F238E27FC236}">
                <a16:creationId xmlns:a16="http://schemas.microsoft.com/office/drawing/2014/main" xmlns="" id="{D738A331-0EB0-3044-BC4C-A6F8F18D8DAE}"/>
              </a:ext>
            </a:extLst>
          </p:cNvPr>
          <p:cNvSpPr/>
          <p:nvPr/>
        </p:nvSpPr>
        <p:spPr>
          <a:xfrm>
            <a:off x="0" y="547078"/>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4" name="Rectángulo 23">
            <a:extLst>
              <a:ext uri="{FF2B5EF4-FFF2-40B4-BE49-F238E27FC236}">
                <a16:creationId xmlns:a16="http://schemas.microsoft.com/office/drawing/2014/main" xmlns="" id="{EE50DC31-CB75-89C9-6814-667737F4DC7A}"/>
              </a:ext>
            </a:extLst>
          </p:cNvPr>
          <p:cNvSpPr/>
          <p:nvPr/>
        </p:nvSpPr>
        <p:spPr>
          <a:xfrm>
            <a:off x="0" y="787730"/>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5" name="Rectángulo 24">
            <a:extLst>
              <a:ext uri="{FF2B5EF4-FFF2-40B4-BE49-F238E27FC236}">
                <a16:creationId xmlns:a16="http://schemas.microsoft.com/office/drawing/2014/main" xmlns="" id="{BA16D9B6-E094-4B65-F2DE-FEC71844A12F}"/>
              </a:ext>
            </a:extLst>
          </p:cNvPr>
          <p:cNvSpPr/>
          <p:nvPr/>
        </p:nvSpPr>
        <p:spPr>
          <a:xfrm>
            <a:off x="1177471" y="989307"/>
            <a:ext cx="1188357" cy="5161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nvGrpSpPr>
          <p:cNvPr id="3" name="Grupo 2">
            <a:extLst>
              <a:ext uri="{FF2B5EF4-FFF2-40B4-BE49-F238E27FC236}">
                <a16:creationId xmlns:a16="http://schemas.microsoft.com/office/drawing/2014/main" xmlns="" id="{25C9069E-8496-6187-66C3-C259C621817B}"/>
              </a:ext>
            </a:extLst>
          </p:cNvPr>
          <p:cNvGrpSpPr/>
          <p:nvPr/>
        </p:nvGrpSpPr>
        <p:grpSpPr>
          <a:xfrm>
            <a:off x="0" y="5972786"/>
            <a:ext cx="12177486" cy="558642"/>
            <a:chOff x="0" y="5972786"/>
            <a:chExt cx="12177486" cy="558642"/>
          </a:xfrm>
        </p:grpSpPr>
        <p:sp>
          <p:nvSpPr>
            <p:cNvPr id="26" name="Rectángulo 25">
              <a:extLst>
                <a:ext uri="{FF2B5EF4-FFF2-40B4-BE49-F238E27FC236}">
                  <a16:creationId xmlns:a16="http://schemas.microsoft.com/office/drawing/2014/main" xmlns="" id="{2B77733B-9A20-0532-7EF0-12A7BED16EB4}"/>
                </a:ext>
              </a:extLst>
            </p:cNvPr>
            <p:cNvSpPr/>
            <p:nvPr/>
          </p:nvSpPr>
          <p:spPr>
            <a:xfrm flipV="1">
              <a:off x="0" y="6473530"/>
              <a:ext cx="9202057" cy="5789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7" name="Rectángulo 26">
              <a:extLst>
                <a:ext uri="{FF2B5EF4-FFF2-40B4-BE49-F238E27FC236}">
                  <a16:creationId xmlns:a16="http://schemas.microsoft.com/office/drawing/2014/main" xmlns="" id="{74341418-1043-B8C2-A7BA-9F29777E5D64}"/>
                </a:ext>
              </a:extLst>
            </p:cNvPr>
            <p:cNvSpPr/>
            <p:nvPr/>
          </p:nvSpPr>
          <p:spPr>
            <a:xfrm flipV="1">
              <a:off x="10218058" y="5972786"/>
              <a:ext cx="1959428"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8" name="Rectángulo 27">
              <a:extLst>
                <a:ext uri="{FF2B5EF4-FFF2-40B4-BE49-F238E27FC236}">
                  <a16:creationId xmlns:a16="http://schemas.microsoft.com/office/drawing/2014/main" xmlns="" id="{0EEDA9F5-1FDB-692F-160F-CDC72FC1EB9E}"/>
                </a:ext>
              </a:extLst>
            </p:cNvPr>
            <p:cNvSpPr/>
            <p:nvPr/>
          </p:nvSpPr>
          <p:spPr>
            <a:xfrm rot="20058610" flipV="1">
              <a:off x="9134377" y="6239818"/>
              <a:ext cx="1144869"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sp>
        <p:nvSpPr>
          <p:cNvPr id="29" name="Rectángulo 28">
            <a:extLst>
              <a:ext uri="{FF2B5EF4-FFF2-40B4-BE49-F238E27FC236}">
                <a16:creationId xmlns:a16="http://schemas.microsoft.com/office/drawing/2014/main" xmlns="" id="{2947EE08-3D5A-6DF0-8373-8BCCCAEBD871}"/>
              </a:ext>
            </a:extLst>
          </p:cNvPr>
          <p:cNvSpPr/>
          <p:nvPr/>
        </p:nvSpPr>
        <p:spPr>
          <a:xfrm rot="18655186" flipV="1">
            <a:off x="11101854" y="481955"/>
            <a:ext cx="1296521"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0" name="Rectángulo 29">
            <a:extLst>
              <a:ext uri="{FF2B5EF4-FFF2-40B4-BE49-F238E27FC236}">
                <a16:creationId xmlns:a16="http://schemas.microsoft.com/office/drawing/2014/main" xmlns="" id="{D8874704-5386-DEFB-A3DD-AB11FD7BF91A}"/>
              </a:ext>
            </a:extLst>
          </p:cNvPr>
          <p:cNvSpPr/>
          <p:nvPr/>
        </p:nvSpPr>
        <p:spPr>
          <a:xfrm>
            <a:off x="10130973" y="955534"/>
            <a:ext cx="1188357" cy="5161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1" name="Rectángulo 30">
            <a:extLst>
              <a:ext uri="{FF2B5EF4-FFF2-40B4-BE49-F238E27FC236}">
                <a16:creationId xmlns:a16="http://schemas.microsoft.com/office/drawing/2014/main" xmlns="" id="{8429C656-7879-9BA6-AAFC-88E3E3665765}"/>
              </a:ext>
            </a:extLst>
          </p:cNvPr>
          <p:cNvSpPr/>
          <p:nvPr/>
        </p:nvSpPr>
        <p:spPr>
          <a:xfrm>
            <a:off x="9419771" y="6212424"/>
            <a:ext cx="2772229" cy="369332"/>
          </a:xfrm>
          <a:prstGeom prst="rect">
            <a:avLst/>
          </a:prstGeom>
          <a:noFill/>
        </p:spPr>
        <p:txBody>
          <a:bodyPr wrap="square" lIns="91440" tIns="45720" rIns="91440" bIns="45720">
            <a:spAutoFit/>
          </a:bodyPr>
          <a:lstStyle/>
          <a:p>
            <a:pPr algn="ctr"/>
            <a:r>
              <a:rPr lang="es-CO" b="1" cap="none" spc="0" noProof="0" dirty="0">
                <a:ln w="9525">
                  <a:solidFill>
                    <a:srgbClr val="002060"/>
                  </a:solidFill>
                  <a:prstDash val="solid"/>
                </a:ln>
                <a:solidFill>
                  <a:srgbClr val="002060"/>
                </a:solidFill>
                <a:effectLst>
                  <a:outerShdw blurRad="38100" dist="38100" dir="2700000" algn="tl">
                    <a:srgbClr val="000000">
                      <a:alpha val="43137"/>
                    </a:srgbClr>
                  </a:outerShdw>
                </a:effectLst>
                <a:latin typeface="+mj-lt"/>
              </a:rPr>
              <a:t>Secretaria de Tránsito </a:t>
            </a:r>
          </a:p>
        </p:txBody>
      </p:sp>
      <p:sp>
        <p:nvSpPr>
          <p:cNvPr id="5" name="Elipse 4">
            <a:extLst>
              <a:ext uri="{FF2B5EF4-FFF2-40B4-BE49-F238E27FC236}">
                <a16:creationId xmlns:a16="http://schemas.microsoft.com/office/drawing/2014/main" xmlns="" id="{A4827376-1F98-6EC9-BEE2-3479A4E2E566}"/>
              </a:ext>
            </a:extLst>
          </p:cNvPr>
          <p:cNvSpPr/>
          <p:nvPr/>
        </p:nvSpPr>
        <p:spPr>
          <a:xfrm>
            <a:off x="9970803" y="-729010"/>
            <a:ext cx="2744219" cy="2685143"/>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Rectángulo 5">
            <a:extLst>
              <a:ext uri="{FF2B5EF4-FFF2-40B4-BE49-F238E27FC236}">
                <a16:creationId xmlns:a16="http://schemas.microsoft.com/office/drawing/2014/main" xmlns="" id="{74ACC505-3BDC-E682-AE2A-1D3825887A1D}"/>
              </a:ext>
            </a:extLst>
          </p:cNvPr>
          <p:cNvSpPr/>
          <p:nvPr/>
        </p:nvSpPr>
        <p:spPr>
          <a:xfrm>
            <a:off x="9027886" y="-1190171"/>
            <a:ext cx="4484914" cy="1146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2" name="Rectángulo 31">
            <a:extLst>
              <a:ext uri="{FF2B5EF4-FFF2-40B4-BE49-F238E27FC236}">
                <a16:creationId xmlns:a16="http://schemas.microsoft.com/office/drawing/2014/main" xmlns="" id="{3DD30360-B19C-8669-85E4-ACD9A01B299E}"/>
              </a:ext>
            </a:extLst>
          </p:cNvPr>
          <p:cNvSpPr/>
          <p:nvPr/>
        </p:nvSpPr>
        <p:spPr>
          <a:xfrm rot="16200000">
            <a:off x="10557011" y="1576737"/>
            <a:ext cx="4484914" cy="1146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7" name="CuadroTexto 6">
            <a:extLst>
              <a:ext uri="{FF2B5EF4-FFF2-40B4-BE49-F238E27FC236}">
                <a16:creationId xmlns:a16="http://schemas.microsoft.com/office/drawing/2014/main" xmlns="" id="{DA005DB4-F4AE-02ED-FD9C-BB945E2B3ABC}"/>
              </a:ext>
            </a:extLst>
          </p:cNvPr>
          <p:cNvSpPr txBox="1"/>
          <p:nvPr/>
        </p:nvSpPr>
        <p:spPr>
          <a:xfrm>
            <a:off x="351443" y="1231361"/>
            <a:ext cx="10298430" cy="4893647"/>
          </a:xfrm>
          <a:prstGeom prst="rect">
            <a:avLst/>
          </a:prstGeom>
          <a:noFill/>
        </p:spPr>
        <p:txBody>
          <a:bodyPr wrap="square">
            <a:spAutoFit/>
          </a:bodyPr>
          <a:lstStyle/>
          <a:p>
            <a:r>
              <a:rPr lang="es-ES" sz="2400" dirty="0"/>
              <a:t>Parágrafo. Para la aplicación de las multas a que se refiere el presente artículo se tendrán en cuenta los siguientes parámetros relacionados con cada Modo de transporte:</a:t>
            </a:r>
          </a:p>
          <a:p>
            <a:pPr marL="457200" indent="-457200">
              <a:buAutoNum type="alphaLcParenR"/>
            </a:pPr>
            <a:r>
              <a:rPr lang="es-ES" sz="2400" dirty="0">
                <a:highlight>
                  <a:srgbClr val="FFFF00"/>
                </a:highlight>
              </a:rPr>
              <a:t>Transporte Terrestre: de uno (1) a setecientos (700) salarios mínimos mensuales vigentes; </a:t>
            </a:r>
          </a:p>
          <a:p>
            <a:pPr marL="457200" indent="-457200">
              <a:buAutoNum type="alphaLcParenR"/>
            </a:pPr>
            <a:r>
              <a:rPr lang="es-ES" sz="2400" dirty="0"/>
              <a:t>Transporte Fluvial: de uno (1) a mil (1.000) salarios mínimos mensuales vigentes; </a:t>
            </a:r>
          </a:p>
          <a:p>
            <a:pPr marL="457200" indent="-457200">
              <a:buAutoNum type="alphaLcParenR"/>
            </a:pPr>
            <a:r>
              <a:rPr lang="es-ES" sz="2400" dirty="0"/>
              <a:t>Transporte Marítimo: de uno (1) a mil quinientos (1.500) salarios mínimos mensuales vigentes </a:t>
            </a:r>
          </a:p>
          <a:p>
            <a:pPr marL="457200" indent="-457200">
              <a:buAutoNum type="alphaLcParenR"/>
            </a:pPr>
            <a:r>
              <a:rPr lang="es-ES" sz="2400" dirty="0"/>
              <a:t>Transporte Férreo: de uno (1) a mil quinientos (1.500) salarios mínimos mensuales vigentes; </a:t>
            </a:r>
          </a:p>
          <a:p>
            <a:pPr marL="457200" indent="-457200">
              <a:buAutoNum type="alphaLcParenR"/>
            </a:pPr>
            <a:r>
              <a:rPr lang="es-ES" sz="2400" dirty="0"/>
              <a:t>Transporte Aéreo: de uno (1) a dos mil (2.000) salarios mínimos mensuales vigentes.</a:t>
            </a:r>
            <a:endParaRPr lang="es-CO" sz="2400" dirty="0"/>
          </a:p>
        </p:txBody>
      </p:sp>
    </p:spTree>
    <p:extLst>
      <p:ext uri="{BB962C8B-B14F-4D97-AF65-F5344CB8AC3E}">
        <p14:creationId xmlns:p14="http://schemas.microsoft.com/office/powerpoint/2010/main" val="3117345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9681017-8FE7-5663-90C6-BE69B1C4F193}"/>
            </a:ext>
          </a:extLst>
        </p:cNvPr>
        <p:cNvGrpSpPr/>
        <p:nvPr/>
      </p:nvGrpSpPr>
      <p:grpSpPr>
        <a:xfrm>
          <a:off x="0" y="0"/>
          <a:ext cx="0" cy="0"/>
          <a:chOff x="0" y="0"/>
          <a:chExt cx="0" cy="0"/>
        </a:xfrm>
      </p:grpSpPr>
      <p:sp>
        <p:nvSpPr>
          <p:cNvPr id="20" name="CuadroTexto 19">
            <a:extLst>
              <a:ext uri="{FF2B5EF4-FFF2-40B4-BE49-F238E27FC236}">
                <a16:creationId xmlns:a16="http://schemas.microsoft.com/office/drawing/2014/main" xmlns="" id="{735C960C-F395-3F13-1B0F-B3FEB329F3D3}"/>
              </a:ext>
            </a:extLst>
          </p:cNvPr>
          <p:cNvSpPr txBox="1"/>
          <p:nvPr/>
        </p:nvSpPr>
        <p:spPr>
          <a:xfrm>
            <a:off x="1384004" y="326572"/>
            <a:ext cx="8233308" cy="523220"/>
          </a:xfrm>
          <a:prstGeom prst="rect">
            <a:avLst/>
          </a:prstGeom>
          <a:noFill/>
        </p:spPr>
        <p:txBody>
          <a:bodyPr wrap="square" rtlCol="0">
            <a:spAutoFit/>
          </a:bodyPr>
          <a:lstStyle/>
          <a:p>
            <a:r>
              <a:rPr lang="es-CO" sz="2800" dirty="0"/>
              <a:t>RÉGIMEN NORMATIVO EN MATERIA DE TRANSPORTE</a:t>
            </a:r>
            <a:endParaRPr lang="es-CO" sz="2800" b="1" noProof="0" dirty="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cs typeface="Aharoni" panose="02010803020104030203" pitchFamily="2" charset="-79"/>
            </a:endParaRPr>
          </a:p>
        </p:txBody>
      </p:sp>
      <p:sp>
        <p:nvSpPr>
          <p:cNvPr id="2" name="Rectángulo 1">
            <a:extLst>
              <a:ext uri="{FF2B5EF4-FFF2-40B4-BE49-F238E27FC236}">
                <a16:creationId xmlns:a16="http://schemas.microsoft.com/office/drawing/2014/main" xmlns="" id="{B6426A56-40C4-9CD3-2F8B-3958EC256D8B}"/>
              </a:ext>
            </a:extLst>
          </p:cNvPr>
          <p:cNvSpPr/>
          <p:nvPr/>
        </p:nvSpPr>
        <p:spPr>
          <a:xfrm>
            <a:off x="0" y="306427"/>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3" name="Rectángulo 22">
            <a:extLst>
              <a:ext uri="{FF2B5EF4-FFF2-40B4-BE49-F238E27FC236}">
                <a16:creationId xmlns:a16="http://schemas.microsoft.com/office/drawing/2014/main" xmlns="" id="{35461829-9BB0-5B6D-2516-D7EDE6EC85D8}"/>
              </a:ext>
            </a:extLst>
          </p:cNvPr>
          <p:cNvSpPr/>
          <p:nvPr/>
        </p:nvSpPr>
        <p:spPr>
          <a:xfrm>
            <a:off x="0" y="547078"/>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4" name="Rectángulo 23">
            <a:extLst>
              <a:ext uri="{FF2B5EF4-FFF2-40B4-BE49-F238E27FC236}">
                <a16:creationId xmlns:a16="http://schemas.microsoft.com/office/drawing/2014/main" xmlns="" id="{20658710-4747-6BBB-B32C-F640AD3A1E74}"/>
              </a:ext>
            </a:extLst>
          </p:cNvPr>
          <p:cNvSpPr/>
          <p:nvPr/>
        </p:nvSpPr>
        <p:spPr>
          <a:xfrm>
            <a:off x="0" y="787730"/>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5" name="Rectángulo 24">
            <a:extLst>
              <a:ext uri="{FF2B5EF4-FFF2-40B4-BE49-F238E27FC236}">
                <a16:creationId xmlns:a16="http://schemas.microsoft.com/office/drawing/2014/main" xmlns="" id="{8F3C8B57-7624-1F64-4939-A243B2503AC2}"/>
              </a:ext>
            </a:extLst>
          </p:cNvPr>
          <p:cNvSpPr/>
          <p:nvPr/>
        </p:nvSpPr>
        <p:spPr>
          <a:xfrm>
            <a:off x="1177471" y="989307"/>
            <a:ext cx="1188357" cy="5161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nvGrpSpPr>
          <p:cNvPr id="3" name="Grupo 2">
            <a:extLst>
              <a:ext uri="{FF2B5EF4-FFF2-40B4-BE49-F238E27FC236}">
                <a16:creationId xmlns:a16="http://schemas.microsoft.com/office/drawing/2014/main" xmlns="" id="{9C9E915A-9B74-2E51-1263-A2890AA23162}"/>
              </a:ext>
            </a:extLst>
          </p:cNvPr>
          <p:cNvGrpSpPr/>
          <p:nvPr/>
        </p:nvGrpSpPr>
        <p:grpSpPr>
          <a:xfrm>
            <a:off x="0" y="5972786"/>
            <a:ext cx="12177486" cy="558642"/>
            <a:chOff x="0" y="5972786"/>
            <a:chExt cx="12177486" cy="558642"/>
          </a:xfrm>
        </p:grpSpPr>
        <p:sp>
          <p:nvSpPr>
            <p:cNvPr id="26" name="Rectángulo 25">
              <a:extLst>
                <a:ext uri="{FF2B5EF4-FFF2-40B4-BE49-F238E27FC236}">
                  <a16:creationId xmlns:a16="http://schemas.microsoft.com/office/drawing/2014/main" xmlns="" id="{58740731-AC33-B6D1-9444-E05CE993E838}"/>
                </a:ext>
              </a:extLst>
            </p:cNvPr>
            <p:cNvSpPr/>
            <p:nvPr/>
          </p:nvSpPr>
          <p:spPr>
            <a:xfrm flipV="1">
              <a:off x="0" y="6473530"/>
              <a:ext cx="9202057" cy="5789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7" name="Rectángulo 26">
              <a:extLst>
                <a:ext uri="{FF2B5EF4-FFF2-40B4-BE49-F238E27FC236}">
                  <a16:creationId xmlns:a16="http://schemas.microsoft.com/office/drawing/2014/main" xmlns="" id="{56A950A9-D9E8-AA0D-5E6E-1B14ADC0DBB5}"/>
                </a:ext>
              </a:extLst>
            </p:cNvPr>
            <p:cNvSpPr/>
            <p:nvPr/>
          </p:nvSpPr>
          <p:spPr>
            <a:xfrm flipV="1">
              <a:off x="10218058" y="5972786"/>
              <a:ext cx="1959428"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8" name="Rectángulo 27">
              <a:extLst>
                <a:ext uri="{FF2B5EF4-FFF2-40B4-BE49-F238E27FC236}">
                  <a16:creationId xmlns:a16="http://schemas.microsoft.com/office/drawing/2014/main" xmlns="" id="{F95D4337-3248-79B9-2DD3-13648ACDA69C}"/>
                </a:ext>
              </a:extLst>
            </p:cNvPr>
            <p:cNvSpPr/>
            <p:nvPr/>
          </p:nvSpPr>
          <p:spPr>
            <a:xfrm rot="20058610" flipV="1">
              <a:off x="9134377" y="6239818"/>
              <a:ext cx="1144869"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sp>
        <p:nvSpPr>
          <p:cNvPr id="29" name="Rectángulo 28">
            <a:extLst>
              <a:ext uri="{FF2B5EF4-FFF2-40B4-BE49-F238E27FC236}">
                <a16:creationId xmlns:a16="http://schemas.microsoft.com/office/drawing/2014/main" xmlns="" id="{A13F4CDD-15B7-0DCD-9E5F-34FE3D7DCEF5}"/>
              </a:ext>
            </a:extLst>
          </p:cNvPr>
          <p:cNvSpPr/>
          <p:nvPr/>
        </p:nvSpPr>
        <p:spPr>
          <a:xfrm rot="18655186" flipV="1">
            <a:off x="11101854" y="481955"/>
            <a:ext cx="1296521"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0" name="Rectángulo 29">
            <a:extLst>
              <a:ext uri="{FF2B5EF4-FFF2-40B4-BE49-F238E27FC236}">
                <a16:creationId xmlns:a16="http://schemas.microsoft.com/office/drawing/2014/main" xmlns="" id="{92A09982-D936-FD68-6451-4B80C2895612}"/>
              </a:ext>
            </a:extLst>
          </p:cNvPr>
          <p:cNvSpPr/>
          <p:nvPr/>
        </p:nvSpPr>
        <p:spPr>
          <a:xfrm>
            <a:off x="10130973" y="955534"/>
            <a:ext cx="1188357" cy="5161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1" name="Rectángulo 30">
            <a:extLst>
              <a:ext uri="{FF2B5EF4-FFF2-40B4-BE49-F238E27FC236}">
                <a16:creationId xmlns:a16="http://schemas.microsoft.com/office/drawing/2014/main" xmlns="" id="{A101CE32-A51B-4007-16C5-E1062F21DBE6}"/>
              </a:ext>
            </a:extLst>
          </p:cNvPr>
          <p:cNvSpPr/>
          <p:nvPr/>
        </p:nvSpPr>
        <p:spPr>
          <a:xfrm>
            <a:off x="9419771" y="6212424"/>
            <a:ext cx="2772229" cy="369332"/>
          </a:xfrm>
          <a:prstGeom prst="rect">
            <a:avLst/>
          </a:prstGeom>
          <a:noFill/>
        </p:spPr>
        <p:txBody>
          <a:bodyPr wrap="square" lIns="91440" tIns="45720" rIns="91440" bIns="45720">
            <a:spAutoFit/>
          </a:bodyPr>
          <a:lstStyle/>
          <a:p>
            <a:pPr algn="ctr"/>
            <a:r>
              <a:rPr lang="es-CO" b="1" cap="none" spc="0" noProof="0" dirty="0">
                <a:ln w="9525">
                  <a:solidFill>
                    <a:srgbClr val="002060"/>
                  </a:solidFill>
                  <a:prstDash val="solid"/>
                </a:ln>
                <a:solidFill>
                  <a:srgbClr val="002060"/>
                </a:solidFill>
                <a:effectLst>
                  <a:outerShdw blurRad="38100" dist="38100" dir="2700000" algn="tl">
                    <a:srgbClr val="000000">
                      <a:alpha val="43137"/>
                    </a:srgbClr>
                  </a:outerShdw>
                </a:effectLst>
                <a:latin typeface="+mj-lt"/>
              </a:rPr>
              <a:t>Secretaria de Tránsito </a:t>
            </a:r>
          </a:p>
        </p:txBody>
      </p:sp>
      <p:sp>
        <p:nvSpPr>
          <p:cNvPr id="5" name="Elipse 4">
            <a:extLst>
              <a:ext uri="{FF2B5EF4-FFF2-40B4-BE49-F238E27FC236}">
                <a16:creationId xmlns:a16="http://schemas.microsoft.com/office/drawing/2014/main" xmlns="" id="{263C5863-8E06-BE63-6145-B373C83B934E}"/>
              </a:ext>
            </a:extLst>
          </p:cNvPr>
          <p:cNvSpPr/>
          <p:nvPr/>
        </p:nvSpPr>
        <p:spPr>
          <a:xfrm>
            <a:off x="9970803" y="-729010"/>
            <a:ext cx="2744219" cy="2685143"/>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Rectángulo 5">
            <a:extLst>
              <a:ext uri="{FF2B5EF4-FFF2-40B4-BE49-F238E27FC236}">
                <a16:creationId xmlns:a16="http://schemas.microsoft.com/office/drawing/2014/main" xmlns="" id="{A96575A9-E35D-E34F-C426-A61C998E5A95}"/>
              </a:ext>
            </a:extLst>
          </p:cNvPr>
          <p:cNvSpPr/>
          <p:nvPr/>
        </p:nvSpPr>
        <p:spPr>
          <a:xfrm>
            <a:off x="9027886" y="-1190171"/>
            <a:ext cx="4484914" cy="1146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2" name="Rectángulo 31">
            <a:extLst>
              <a:ext uri="{FF2B5EF4-FFF2-40B4-BE49-F238E27FC236}">
                <a16:creationId xmlns:a16="http://schemas.microsoft.com/office/drawing/2014/main" xmlns="" id="{B77B62FF-2771-DB1C-D3CF-4CEAD1AF1CA0}"/>
              </a:ext>
            </a:extLst>
          </p:cNvPr>
          <p:cNvSpPr/>
          <p:nvPr/>
        </p:nvSpPr>
        <p:spPr>
          <a:xfrm rot="16200000">
            <a:off x="10557011" y="1576737"/>
            <a:ext cx="4484914" cy="1146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8" name="CuadroTexto 7">
            <a:extLst>
              <a:ext uri="{FF2B5EF4-FFF2-40B4-BE49-F238E27FC236}">
                <a16:creationId xmlns:a16="http://schemas.microsoft.com/office/drawing/2014/main" xmlns="" id="{3918E5DC-0F52-2189-421E-1E8B6AD60216}"/>
              </a:ext>
            </a:extLst>
          </p:cNvPr>
          <p:cNvSpPr txBox="1"/>
          <p:nvPr/>
        </p:nvSpPr>
        <p:spPr>
          <a:xfrm>
            <a:off x="405765" y="1294811"/>
            <a:ext cx="11022610" cy="4801314"/>
          </a:xfrm>
          <a:prstGeom prst="rect">
            <a:avLst/>
          </a:prstGeom>
          <a:noFill/>
        </p:spPr>
        <p:txBody>
          <a:bodyPr wrap="square">
            <a:spAutoFit/>
          </a:bodyPr>
          <a:lstStyle/>
          <a:p>
            <a:r>
              <a:rPr lang="es-ES" b="1" dirty="0"/>
              <a:t>Artículo 47. La suspensión de Licencia, Registros, habilitaciones o permisos de operación de las empresas de transporte, se establecerá hasta por el término de tres meses y procederá en los siguientes casos:</a:t>
            </a:r>
          </a:p>
          <a:p>
            <a:endParaRPr lang="es-ES" b="1" dirty="0"/>
          </a:p>
          <a:p>
            <a:pPr marL="342900" indent="-342900">
              <a:buAutoNum type="alphaLcParenR"/>
            </a:pPr>
            <a:r>
              <a:rPr lang="es-ES" dirty="0"/>
              <a:t>Cuando el sujeto haya sido multado, a lo menos tres veces, dentro del mismo año calendario en que se inicie la investigación que pudiese concluir con la adopción de la medida; </a:t>
            </a:r>
          </a:p>
          <a:p>
            <a:pPr marL="342900" indent="-342900">
              <a:buAutoNum type="alphaLcParenR"/>
            </a:pPr>
            <a:r>
              <a:rPr lang="es-ES" dirty="0"/>
              <a:t>Cuando dentro de la oportunidad señalada no se acrediten las condiciones exigidas para mejorar la seguridad en la prestación del servicio o en la actividad de que se trate. </a:t>
            </a:r>
          </a:p>
          <a:p>
            <a:endParaRPr lang="es-ES" dirty="0"/>
          </a:p>
          <a:p>
            <a:r>
              <a:rPr lang="es-ES" b="1" dirty="0"/>
              <a:t>Artículo 48. La cancelación de las Licencias, Registros, habilitaciones o permisos de operación de las empresas de transporte, procederá en los siguientes casos: </a:t>
            </a:r>
          </a:p>
          <a:p>
            <a:pPr marL="342900" indent="-342900">
              <a:buAutoNum type="alphaLcParenR"/>
            </a:pPr>
            <a:r>
              <a:rPr lang="es-ES" dirty="0"/>
              <a:t>Cuando se compruebe por parte de la autoridad de transporte competente que las condiciones de operación, técnicas, de seguridad, financieras, que dieron origen a su otorgamiento no corresponden a la realidad, una vez vencido el término, no inferior a tres meses, que se le conceda para superar las deficiencias presentadas; </a:t>
            </a:r>
          </a:p>
          <a:p>
            <a:pPr marL="342900" indent="-342900">
              <a:buAutoNum type="alphaLcParenR"/>
            </a:pPr>
            <a:r>
              <a:rPr lang="es-ES" dirty="0"/>
              <a:t>Cuando se compruebe la injustificada cesación de actividades o de los servicios autorizados por parte de la empresa transportadora; </a:t>
            </a:r>
          </a:p>
          <a:p>
            <a:pPr marL="342900" indent="-342900">
              <a:buAutoNum type="alphaLcParenR"/>
            </a:pPr>
            <a:r>
              <a:rPr lang="es-ES" dirty="0"/>
              <a:t>Cuando en la persona jurídica titular de la empresa de transporte concurra cualquiera de las causales de disolución contempladas en la ley o en sus estatutos; </a:t>
            </a:r>
            <a:endParaRPr lang="es-CO" dirty="0"/>
          </a:p>
        </p:txBody>
      </p:sp>
    </p:spTree>
    <p:extLst>
      <p:ext uri="{BB962C8B-B14F-4D97-AF65-F5344CB8AC3E}">
        <p14:creationId xmlns:p14="http://schemas.microsoft.com/office/powerpoint/2010/main" val="3300755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072C733-5E9A-F5CB-B9BD-2B1D334B0461}"/>
            </a:ext>
          </a:extLst>
        </p:cNvPr>
        <p:cNvGrpSpPr/>
        <p:nvPr/>
      </p:nvGrpSpPr>
      <p:grpSpPr>
        <a:xfrm>
          <a:off x="0" y="0"/>
          <a:ext cx="0" cy="0"/>
          <a:chOff x="0" y="0"/>
          <a:chExt cx="0" cy="0"/>
        </a:xfrm>
      </p:grpSpPr>
      <p:sp>
        <p:nvSpPr>
          <p:cNvPr id="20" name="CuadroTexto 19">
            <a:extLst>
              <a:ext uri="{FF2B5EF4-FFF2-40B4-BE49-F238E27FC236}">
                <a16:creationId xmlns:a16="http://schemas.microsoft.com/office/drawing/2014/main" xmlns="" id="{1E966197-E0E3-130F-AD0A-B83E570F7033}"/>
              </a:ext>
            </a:extLst>
          </p:cNvPr>
          <p:cNvSpPr txBox="1"/>
          <p:nvPr/>
        </p:nvSpPr>
        <p:spPr>
          <a:xfrm>
            <a:off x="1384004" y="326572"/>
            <a:ext cx="8233308" cy="523220"/>
          </a:xfrm>
          <a:prstGeom prst="rect">
            <a:avLst/>
          </a:prstGeom>
          <a:noFill/>
        </p:spPr>
        <p:txBody>
          <a:bodyPr wrap="square" rtlCol="0">
            <a:spAutoFit/>
          </a:bodyPr>
          <a:lstStyle/>
          <a:p>
            <a:r>
              <a:rPr lang="es-CO" sz="2800" dirty="0"/>
              <a:t>RÉGIMEN NORMATIVO EN MATERIA DE TRANSPORTE</a:t>
            </a:r>
            <a:endParaRPr lang="es-CO" sz="2800" b="1" noProof="0" dirty="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cs typeface="Aharoni" panose="02010803020104030203" pitchFamily="2" charset="-79"/>
            </a:endParaRPr>
          </a:p>
        </p:txBody>
      </p:sp>
      <p:sp>
        <p:nvSpPr>
          <p:cNvPr id="2" name="Rectángulo 1">
            <a:extLst>
              <a:ext uri="{FF2B5EF4-FFF2-40B4-BE49-F238E27FC236}">
                <a16:creationId xmlns:a16="http://schemas.microsoft.com/office/drawing/2014/main" xmlns="" id="{58AB2C42-E794-3908-2293-60B4A3FE75BE}"/>
              </a:ext>
            </a:extLst>
          </p:cNvPr>
          <p:cNvSpPr/>
          <p:nvPr/>
        </p:nvSpPr>
        <p:spPr>
          <a:xfrm>
            <a:off x="0" y="306427"/>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3" name="Rectángulo 22">
            <a:extLst>
              <a:ext uri="{FF2B5EF4-FFF2-40B4-BE49-F238E27FC236}">
                <a16:creationId xmlns:a16="http://schemas.microsoft.com/office/drawing/2014/main" xmlns="" id="{5CB84099-5092-547F-0A68-DFB5EB5EE1F1}"/>
              </a:ext>
            </a:extLst>
          </p:cNvPr>
          <p:cNvSpPr/>
          <p:nvPr/>
        </p:nvSpPr>
        <p:spPr>
          <a:xfrm>
            <a:off x="0" y="547078"/>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4" name="Rectángulo 23">
            <a:extLst>
              <a:ext uri="{FF2B5EF4-FFF2-40B4-BE49-F238E27FC236}">
                <a16:creationId xmlns:a16="http://schemas.microsoft.com/office/drawing/2014/main" xmlns="" id="{2B2244BE-7861-7FF0-5B8F-A9C9BB1E52B8}"/>
              </a:ext>
            </a:extLst>
          </p:cNvPr>
          <p:cNvSpPr/>
          <p:nvPr/>
        </p:nvSpPr>
        <p:spPr>
          <a:xfrm>
            <a:off x="0" y="787730"/>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5" name="Rectángulo 24">
            <a:extLst>
              <a:ext uri="{FF2B5EF4-FFF2-40B4-BE49-F238E27FC236}">
                <a16:creationId xmlns:a16="http://schemas.microsoft.com/office/drawing/2014/main" xmlns="" id="{4996CFC3-8459-9C3B-B179-72F22122992C}"/>
              </a:ext>
            </a:extLst>
          </p:cNvPr>
          <p:cNvSpPr/>
          <p:nvPr/>
        </p:nvSpPr>
        <p:spPr>
          <a:xfrm>
            <a:off x="1177471" y="989307"/>
            <a:ext cx="1188357" cy="5161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nvGrpSpPr>
          <p:cNvPr id="3" name="Grupo 2">
            <a:extLst>
              <a:ext uri="{FF2B5EF4-FFF2-40B4-BE49-F238E27FC236}">
                <a16:creationId xmlns:a16="http://schemas.microsoft.com/office/drawing/2014/main" xmlns="" id="{E9A0AF58-0D8D-84CD-D77A-9EA83BE2BFE0}"/>
              </a:ext>
            </a:extLst>
          </p:cNvPr>
          <p:cNvGrpSpPr/>
          <p:nvPr/>
        </p:nvGrpSpPr>
        <p:grpSpPr>
          <a:xfrm>
            <a:off x="0" y="5972786"/>
            <a:ext cx="12177486" cy="558642"/>
            <a:chOff x="0" y="5972786"/>
            <a:chExt cx="12177486" cy="558642"/>
          </a:xfrm>
        </p:grpSpPr>
        <p:sp>
          <p:nvSpPr>
            <p:cNvPr id="26" name="Rectángulo 25">
              <a:extLst>
                <a:ext uri="{FF2B5EF4-FFF2-40B4-BE49-F238E27FC236}">
                  <a16:creationId xmlns:a16="http://schemas.microsoft.com/office/drawing/2014/main" xmlns="" id="{0666CFAF-A5A0-59AE-D9F4-C5D101A2E873}"/>
                </a:ext>
              </a:extLst>
            </p:cNvPr>
            <p:cNvSpPr/>
            <p:nvPr/>
          </p:nvSpPr>
          <p:spPr>
            <a:xfrm flipV="1">
              <a:off x="0" y="6473530"/>
              <a:ext cx="9202057" cy="5789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7" name="Rectángulo 26">
              <a:extLst>
                <a:ext uri="{FF2B5EF4-FFF2-40B4-BE49-F238E27FC236}">
                  <a16:creationId xmlns:a16="http://schemas.microsoft.com/office/drawing/2014/main" xmlns="" id="{395B7F82-C9CB-FD5B-22EB-317B1D54B446}"/>
                </a:ext>
              </a:extLst>
            </p:cNvPr>
            <p:cNvSpPr/>
            <p:nvPr/>
          </p:nvSpPr>
          <p:spPr>
            <a:xfrm flipV="1">
              <a:off x="10218058" y="5972786"/>
              <a:ext cx="1959428"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8" name="Rectángulo 27">
              <a:extLst>
                <a:ext uri="{FF2B5EF4-FFF2-40B4-BE49-F238E27FC236}">
                  <a16:creationId xmlns:a16="http://schemas.microsoft.com/office/drawing/2014/main" xmlns="" id="{59D965D6-B383-46D7-2856-0C44DB6D76E9}"/>
                </a:ext>
              </a:extLst>
            </p:cNvPr>
            <p:cNvSpPr/>
            <p:nvPr/>
          </p:nvSpPr>
          <p:spPr>
            <a:xfrm rot="20058610" flipV="1">
              <a:off x="9134377" y="6239818"/>
              <a:ext cx="1144869"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sp>
        <p:nvSpPr>
          <p:cNvPr id="29" name="Rectángulo 28">
            <a:extLst>
              <a:ext uri="{FF2B5EF4-FFF2-40B4-BE49-F238E27FC236}">
                <a16:creationId xmlns:a16="http://schemas.microsoft.com/office/drawing/2014/main" xmlns="" id="{BA5A4EF4-DDC4-8884-1423-B36D319A3697}"/>
              </a:ext>
            </a:extLst>
          </p:cNvPr>
          <p:cNvSpPr/>
          <p:nvPr/>
        </p:nvSpPr>
        <p:spPr>
          <a:xfrm rot="18655186" flipV="1">
            <a:off x="11101854" y="481955"/>
            <a:ext cx="1296521"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0" name="Rectángulo 29">
            <a:extLst>
              <a:ext uri="{FF2B5EF4-FFF2-40B4-BE49-F238E27FC236}">
                <a16:creationId xmlns:a16="http://schemas.microsoft.com/office/drawing/2014/main" xmlns="" id="{9DF3A343-9475-8FF9-B3B5-EC3C88C475C6}"/>
              </a:ext>
            </a:extLst>
          </p:cNvPr>
          <p:cNvSpPr/>
          <p:nvPr/>
        </p:nvSpPr>
        <p:spPr>
          <a:xfrm>
            <a:off x="10130973" y="955534"/>
            <a:ext cx="1188357" cy="5161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1" name="Rectángulo 30">
            <a:extLst>
              <a:ext uri="{FF2B5EF4-FFF2-40B4-BE49-F238E27FC236}">
                <a16:creationId xmlns:a16="http://schemas.microsoft.com/office/drawing/2014/main" xmlns="" id="{F9AB7046-446A-191E-35C0-7A5154BE3AB8}"/>
              </a:ext>
            </a:extLst>
          </p:cNvPr>
          <p:cNvSpPr/>
          <p:nvPr/>
        </p:nvSpPr>
        <p:spPr>
          <a:xfrm>
            <a:off x="9419771" y="6212424"/>
            <a:ext cx="2772229" cy="369332"/>
          </a:xfrm>
          <a:prstGeom prst="rect">
            <a:avLst/>
          </a:prstGeom>
          <a:noFill/>
        </p:spPr>
        <p:txBody>
          <a:bodyPr wrap="square" lIns="91440" tIns="45720" rIns="91440" bIns="45720">
            <a:spAutoFit/>
          </a:bodyPr>
          <a:lstStyle/>
          <a:p>
            <a:pPr algn="ctr"/>
            <a:r>
              <a:rPr lang="es-CO" b="1" cap="none" spc="0" noProof="0" dirty="0">
                <a:ln w="9525">
                  <a:solidFill>
                    <a:srgbClr val="002060"/>
                  </a:solidFill>
                  <a:prstDash val="solid"/>
                </a:ln>
                <a:solidFill>
                  <a:srgbClr val="002060"/>
                </a:solidFill>
                <a:effectLst>
                  <a:outerShdw blurRad="38100" dist="38100" dir="2700000" algn="tl">
                    <a:srgbClr val="000000">
                      <a:alpha val="43137"/>
                    </a:srgbClr>
                  </a:outerShdw>
                </a:effectLst>
                <a:latin typeface="+mj-lt"/>
              </a:rPr>
              <a:t>Secretaria de Tránsito </a:t>
            </a:r>
          </a:p>
        </p:txBody>
      </p:sp>
      <p:sp>
        <p:nvSpPr>
          <p:cNvPr id="5" name="Elipse 4">
            <a:extLst>
              <a:ext uri="{FF2B5EF4-FFF2-40B4-BE49-F238E27FC236}">
                <a16:creationId xmlns:a16="http://schemas.microsoft.com/office/drawing/2014/main" xmlns="" id="{EE701525-6D30-EAE0-41D7-1CD4BC398C6E}"/>
              </a:ext>
            </a:extLst>
          </p:cNvPr>
          <p:cNvSpPr/>
          <p:nvPr/>
        </p:nvSpPr>
        <p:spPr>
          <a:xfrm>
            <a:off x="9970803" y="-729010"/>
            <a:ext cx="2744219" cy="2685143"/>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Rectángulo 5">
            <a:extLst>
              <a:ext uri="{FF2B5EF4-FFF2-40B4-BE49-F238E27FC236}">
                <a16:creationId xmlns:a16="http://schemas.microsoft.com/office/drawing/2014/main" xmlns="" id="{555D7D15-7457-E1FC-B813-8BBBF177C1BF}"/>
              </a:ext>
            </a:extLst>
          </p:cNvPr>
          <p:cNvSpPr/>
          <p:nvPr/>
        </p:nvSpPr>
        <p:spPr>
          <a:xfrm>
            <a:off x="9027886" y="-1190171"/>
            <a:ext cx="4484914" cy="1146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2" name="Rectángulo 31">
            <a:extLst>
              <a:ext uri="{FF2B5EF4-FFF2-40B4-BE49-F238E27FC236}">
                <a16:creationId xmlns:a16="http://schemas.microsoft.com/office/drawing/2014/main" xmlns="" id="{602818F4-FF85-DC82-B309-D264B39C5DA7}"/>
              </a:ext>
            </a:extLst>
          </p:cNvPr>
          <p:cNvSpPr/>
          <p:nvPr/>
        </p:nvSpPr>
        <p:spPr>
          <a:xfrm rot="16200000">
            <a:off x="10557011" y="1576737"/>
            <a:ext cx="4484914" cy="1146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7" name="CuadroTexto 6">
            <a:extLst>
              <a:ext uri="{FF2B5EF4-FFF2-40B4-BE49-F238E27FC236}">
                <a16:creationId xmlns:a16="http://schemas.microsoft.com/office/drawing/2014/main" xmlns="" id="{95B266F6-330C-22B1-F312-890A90BC2FEA}"/>
              </a:ext>
            </a:extLst>
          </p:cNvPr>
          <p:cNvSpPr txBox="1"/>
          <p:nvPr/>
        </p:nvSpPr>
        <p:spPr>
          <a:xfrm>
            <a:off x="386898" y="1304460"/>
            <a:ext cx="10277292" cy="4401205"/>
          </a:xfrm>
          <a:prstGeom prst="rect">
            <a:avLst/>
          </a:prstGeom>
          <a:noFill/>
        </p:spPr>
        <p:txBody>
          <a:bodyPr wrap="square">
            <a:spAutoFit/>
          </a:bodyPr>
          <a:lstStyle/>
          <a:p>
            <a:pPr algn="just"/>
            <a:r>
              <a:rPr lang="es-ES" sz="2000" dirty="0"/>
              <a:t>d) Cuando la alteración del servicio se produzca como elemento componente de los procesos relacionados con el establecimiento de tarifas, o como factor perturbador del Orden Público, siempre que las causas mencionadas sean atribuibles al beneficiario de la habilitación; </a:t>
            </a:r>
          </a:p>
          <a:p>
            <a:pPr algn="just"/>
            <a:endParaRPr lang="es-ES" sz="2000" dirty="0"/>
          </a:p>
          <a:p>
            <a:pPr algn="just"/>
            <a:r>
              <a:rPr lang="es-ES" sz="2000" dirty="0"/>
              <a:t>e) En los casos de reiteración o reincidencia en el incremento o disminución de las tarifas establecidas, o en la prestación de servicios no autorizados, después de que se haya impuesto la multa a que se refiere el literal d), del artículo 49 de esta ley; </a:t>
            </a:r>
          </a:p>
          <a:p>
            <a:pPr algn="just"/>
            <a:endParaRPr lang="es-ES" sz="2000" dirty="0"/>
          </a:p>
          <a:p>
            <a:pPr algn="just"/>
            <a:r>
              <a:rPr lang="es-ES" sz="2000" dirty="0"/>
              <a:t>f) Cuando dentro de los tres años anteriores a aquel en que se inicie la investigación que pudiese concluir con la medida, se hay decretado la suspensión, a lo menos en dos oportunidades; </a:t>
            </a:r>
          </a:p>
          <a:p>
            <a:pPr algn="just"/>
            <a:endParaRPr lang="es-ES" sz="2000" dirty="0"/>
          </a:p>
          <a:p>
            <a:pPr algn="just"/>
            <a:r>
              <a:rPr lang="es-ES" sz="2000" dirty="0"/>
              <a:t>g) En todos los demás casos en que se considere, motivadamente, que la infracción presenta signos de agravación en relación con las circunstancias de tiempo, modo y lugar en que se produjo, teniendo en cuenta los efectos nocivos ocasionados a los usuarios y a la comunidad.</a:t>
            </a:r>
            <a:endParaRPr lang="es-CO" sz="2000" dirty="0"/>
          </a:p>
        </p:txBody>
      </p:sp>
    </p:spTree>
    <p:extLst>
      <p:ext uri="{BB962C8B-B14F-4D97-AF65-F5344CB8AC3E}">
        <p14:creationId xmlns:p14="http://schemas.microsoft.com/office/powerpoint/2010/main" val="537291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62A8FAA-ADDD-8FBA-35C4-5D2CF34A72E7}"/>
            </a:ext>
          </a:extLst>
        </p:cNvPr>
        <p:cNvGrpSpPr/>
        <p:nvPr/>
      </p:nvGrpSpPr>
      <p:grpSpPr>
        <a:xfrm>
          <a:off x="0" y="0"/>
          <a:ext cx="0" cy="0"/>
          <a:chOff x="0" y="0"/>
          <a:chExt cx="0" cy="0"/>
        </a:xfrm>
      </p:grpSpPr>
      <p:sp>
        <p:nvSpPr>
          <p:cNvPr id="20" name="CuadroTexto 19">
            <a:extLst>
              <a:ext uri="{FF2B5EF4-FFF2-40B4-BE49-F238E27FC236}">
                <a16:creationId xmlns:a16="http://schemas.microsoft.com/office/drawing/2014/main" xmlns="" id="{BD96E6BD-D3A2-52CB-8CA5-47AE2B645554}"/>
              </a:ext>
            </a:extLst>
          </p:cNvPr>
          <p:cNvSpPr txBox="1"/>
          <p:nvPr/>
        </p:nvSpPr>
        <p:spPr>
          <a:xfrm>
            <a:off x="1384004" y="326572"/>
            <a:ext cx="8233308" cy="523220"/>
          </a:xfrm>
          <a:prstGeom prst="rect">
            <a:avLst/>
          </a:prstGeom>
          <a:noFill/>
        </p:spPr>
        <p:txBody>
          <a:bodyPr wrap="square" rtlCol="0">
            <a:spAutoFit/>
          </a:bodyPr>
          <a:lstStyle/>
          <a:p>
            <a:r>
              <a:rPr lang="es-CO" sz="2800" dirty="0"/>
              <a:t>RÉGIMEN NORMATIVO EN MATERIA DE TRANSPORTE</a:t>
            </a:r>
            <a:endParaRPr lang="es-CO" sz="2800" b="1" noProof="0" dirty="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cs typeface="Aharoni" panose="02010803020104030203" pitchFamily="2" charset="-79"/>
            </a:endParaRPr>
          </a:p>
        </p:txBody>
      </p:sp>
      <p:sp>
        <p:nvSpPr>
          <p:cNvPr id="2" name="Rectángulo 1">
            <a:extLst>
              <a:ext uri="{FF2B5EF4-FFF2-40B4-BE49-F238E27FC236}">
                <a16:creationId xmlns:a16="http://schemas.microsoft.com/office/drawing/2014/main" xmlns="" id="{B4F38EA8-B7F7-A550-6EDD-D05207F1222F}"/>
              </a:ext>
            </a:extLst>
          </p:cNvPr>
          <p:cNvSpPr/>
          <p:nvPr/>
        </p:nvSpPr>
        <p:spPr>
          <a:xfrm>
            <a:off x="0" y="306427"/>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3" name="Rectángulo 22">
            <a:extLst>
              <a:ext uri="{FF2B5EF4-FFF2-40B4-BE49-F238E27FC236}">
                <a16:creationId xmlns:a16="http://schemas.microsoft.com/office/drawing/2014/main" xmlns="" id="{EA53471D-267F-C6F7-33C8-63ED692093EB}"/>
              </a:ext>
            </a:extLst>
          </p:cNvPr>
          <p:cNvSpPr/>
          <p:nvPr/>
        </p:nvSpPr>
        <p:spPr>
          <a:xfrm>
            <a:off x="0" y="547078"/>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4" name="Rectángulo 23">
            <a:extLst>
              <a:ext uri="{FF2B5EF4-FFF2-40B4-BE49-F238E27FC236}">
                <a16:creationId xmlns:a16="http://schemas.microsoft.com/office/drawing/2014/main" xmlns="" id="{B2B832CF-1CCE-40B1-6A59-4CC8D32AA9B8}"/>
              </a:ext>
            </a:extLst>
          </p:cNvPr>
          <p:cNvSpPr/>
          <p:nvPr/>
        </p:nvSpPr>
        <p:spPr>
          <a:xfrm>
            <a:off x="0" y="787730"/>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5" name="Rectángulo 24">
            <a:extLst>
              <a:ext uri="{FF2B5EF4-FFF2-40B4-BE49-F238E27FC236}">
                <a16:creationId xmlns:a16="http://schemas.microsoft.com/office/drawing/2014/main" xmlns="" id="{19A7885D-2C2B-AD0A-0256-42C4B242C7BA}"/>
              </a:ext>
            </a:extLst>
          </p:cNvPr>
          <p:cNvSpPr/>
          <p:nvPr/>
        </p:nvSpPr>
        <p:spPr>
          <a:xfrm>
            <a:off x="1177471" y="989307"/>
            <a:ext cx="1188357" cy="5161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nvGrpSpPr>
          <p:cNvPr id="3" name="Grupo 2">
            <a:extLst>
              <a:ext uri="{FF2B5EF4-FFF2-40B4-BE49-F238E27FC236}">
                <a16:creationId xmlns:a16="http://schemas.microsoft.com/office/drawing/2014/main" xmlns="" id="{C3E565FB-7403-319B-10C1-357EBFD3A4ED}"/>
              </a:ext>
            </a:extLst>
          </p:cNvPr>
          <p:cNvGrpSpPr/>
          <p:nvPr/>
        </p:nvGrpSpPr>
        <p:grpSpPr>
          <a:xfrm>
            <a:off x="0" y="5972786"/>
            <a:ext cx="12177486" cy="558642"/>
            <a:chOff x="0" y="5972786"/>
            <a:chExt cx="12177486" cy="558642"/>
          </a:xfrm>
        </p:grpSpPr>
        <p:sp>
          <p:nvSpPr>
            <p:cNvPr id="26" name="Rectángulo 25">
              <a:extLst>
                <a:ext uri="{FF2B5EF4-FFF2-40B4-BE49-F238E27FC236}">
                  <a16:creationId xmlns:a16="http://schemas.microsoft.com/office/drawing/2014/main" xmlns="" id="{08E3CA5D-80E3-5E69-8C24-65B8AA3FC705}"/>
                </a:ext>
              </a:extLst>
            </p:cNvPr>
            <p:cNvSpPr/>
            <p:nvPr/>
          </p:nvSpPr>
          <p:spPr>
            <a:xfrm flipV="1">
              <a:off x="0" y="6473530"/>
              <a:ext cx="9202057" cy="5789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7" name="Rectángulo 26">
              <a:extLst>
                <a:ext uri="{FF2B5EF4-FFF2-40B4-BE49-F238E27FC236}">
                  <a16:creationId xmlns:a16="http://schemas.microsoft.com/office/drawing/2014/main" xmlns="" id="{981416FB-1B2A-0A81-7E5F-7653655A6977}"/>
                </a:ext>
              </a:extLst>
            </p:cNvPr>
            <p:cNvSpPr/>
            <p:nvPr/>
          </p:nvSpPr>
          <p:spPr>
            <a:xfrm flipV="1">
              <a:off x="10218058" y="5972786"/>
              <a:ext cx="1959428"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8" name="Rectángulo 27">
              <a:extLst>
                <a:ext uri="{FF2B5EF4-FFF2-40B4-BE49-F238E27FC236}">
                  <a16:creationId xmlns:a16="http://schemas.microsoft.com/office/drawing/2014/main" xmlns="" id="{DD024D61-EC2A-2DC3-6719-F778ACC2D2CA}"/>
                </a:ext>
              </a:extLst>
            </p:cNvPr>
            <p:cNvSpPr/>
            <p:nvPr/>
          </p:nvSpPr>
          <p:spPr>
            <a:xfrm rot="20058610" flipV="1">
              <a:off x="9134377" y="6239818"/>
              <a:ext cx="1144869"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sp>
        <p:nvSpPr>
          <p:cNvPr id="29" name="Rectángulo 28">
            <a:extLst>
              <a:ext uri="{FF2B5EF4-FFF2-40B4-BE49-F238E27FC236}">
                <a16:creationId xmlns:a16="http://schemas.microsoft.com/office/drawing/2014/main" xmlns="" id="{962A89D8-22BB-73CF-2298-50B8DCDC8656}"/>
              </a:ext>
            </a:extLst>
          </p:cNvPr>
          <p:cNvSpPr/>
          <p:nvPr/>
        </p:nvSpPr>
        <p:spPr>
          <a:xfrm rot="18655186" flipV="1">
            <a:off x="11101854" y="481955"/>
            <a:ext cx="1296521"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0" name="Rectángulo 29">
            <a:extLst>
              <a:ext uri="{FF2B5EF4-FFF2-40B4-BE49-F238E27FC236}">
                <a16:creationId xmlns:a16="http://schemas.microsoft.com/office/drawing/2014/main" xmlns="" id="{E0035667-A66E-98F8-07C4-E39B9D92A583}"/>
              </a:ext>
            </a:extLst>
          </p:cNvPr>
          <p:cNvSpPr/>
          <p:nvPr/>
        </p:nvSpPr>
        <p:spPr>
          <a:xfrm>
            <a:off x="10130973" y="955534"/>
            <a:ext cx="1188357" cy="5161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1" name="Rectángulo 30">
            <a:extLst>
              <a:ext uri="{FF2B5EF4-FFF2-40B4-BE49-F238E27FC236}">
                <a16:creationId xmlns:a16="http://schemas.microsoft.com/office/drawing/2014/main" xmlns="" id="{1BDDF123-38B9-F463-B7D6-6B21798D6271}"/>
              </a:ext>
            </a:extLst>
          </p:cNvPr>
          <p:cNvSpPr/>
          <p:nvPr/>
        </p:nvSpPr>
        <p:spPr>
          <a:xfrm>
            <a:off x="9419771" y="6212424"/>
            <a:ext cx="2772229" cy="369332"/>
          </a:xfrm>
          <a:prstGeom prst="rect">
            <a:avLst/>
          </a:prstGeom>
          <a:noFill/>
        </p:spPr>
        <p:txBody>
          <a:bodyPr wrap="square" lIns="91440" tIns="45720" rIns="91440" bIns="45720">
            <a:spAutoFit/>
          </a:bodyPr>
          <a:lstStyle/>
          <a:p>
            <a:pPr algn="ctr"/>
            <a:r>
              <a:rPr lang="es-CO" b="1" cap="none" spc="0" noProof="0" dirty="0">
                <a:ln w="9525">
                  <a:solidFill>
                    <a:srgbClr val="002060"/>
                  </a:solidFill>
                  <a:prstDash val="solid"/>
                </a:ln>
                <a:solidFill>
                  <a:srgbClr val="002060"/>
                </a:solidFill>
                <a:effectLst>
                  <a:outerShdw blurRad="38100" dist="38100" dir="2700000" algn="tl">
                    <a:srgbClr val="000000">
                      <a:alpha val="43137"/>
                    </a:srgbClr>
                  </a:outerShdw>
                </a:effectLst>
                <a:latin typeface="+mj-lt"/>
              </a:rPr>
              <a:t>Secretaria de Tránsito </a:t>
            </a:r>
          </a:p>
        </p:txBody>
      </p:sp>
      <p:sp>
        <p:nvSpPr>
          <p:cNvPr id="5" name="Elipse 4">
            <a:extLst>
              <a:ext uri="{FF2B5EF4-FFF2-40B4-BE49-F238E27FC236}">
                <a16:creationId xmlns:a16="http://schemas.microsoft.com/office/drawing/2014/main" xmlns="" id="{0F4A4555-4221-0485-FA69-6728EC1140FF}"/>
              </a:ext>
            </a:extLst>
          </p:cNvPr>
          <p:cNvSpPr/>
          <p:nvPr/>
        </p:nvSpPr>
        <p:spPr>
          <a:xfrm>
            <a:off x="9970803" y="-729010"/>
            <a:ext cx="2744219" cy="2685143"/>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Rectángulo 5">
            <a:extLst>
              <a:ext uri="{FF2B5EF4-FFF2-40B4-BE49-F238E27FC236}">
                <a16:creationId xmlns:a16="http://schemas.microsoft.com/office/drawing/2014/main" xmlns="" id="{EBD20FC9-5004-C78B-9D8E-AB61AA6BEBBA}"/>
              </a:ext>
            </a:extLst>
          </p:cNvPr>
          <p:cNvSpPr/>
          <p:nvPr/>
        </p:nvSpPr>
        <p:spPr>
          <a:xfrm>
            <a:off x="9027886" y="-1190171"/>
            <a:ext cx="4484914" cy="1146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2" name="Rectángulo 31">
            <a:extLst>
              <a:ext uri="{FF2B5EF4-FFF2-40B4-BE49-F238E27FC236}">
                <a16:creationId xmlns:a16="http://schemas.microsoft.com/office/drawing/2014/main" xmlns="" id="{157FA6B9-A821-1B90-4311-841D49AF243E}"/>
              </a:ext>
            </a:extLst>
          </p:cNvPr>
          <p:cNvSpPr/>
          <p:nvPr/>
        </p:nvSpPr>
        <p:spPr>
          <a:xfrm rot="16200000">
            <a:off x="10557011" y="1576737"/>
            <a:ext cx="4484914" cy="1146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8" name="CuadroTexto 7">
            <a:extLst>
              <a:ext uri="{FF2B5EF4-FFF2-40B4-BE49-F238E27FC236}">
                <a16:creationId xmlns:a16="http://schemas.microsoft.com/office/drawing/2014/main" xmlns="" id="{FC4CC78D-5C11-121B-0819-B679C68541ED}"/>
              </a:ext>
            </a:extLst>
          </p:cNvPr>
          <p:cNvSpPr txBox="1"/>
          <p:nvPr/>
        </p:nvSpPr>
        <p:spPr>
          <a:xfrm>
            <a:off x="395111" y="955534"/>
            <a:ext cx="10913118" cy="5139869"/>
          </a:xfrm>
          <a:prstGeom prst="rect">
            <a:avLst/>
          </a:prstGeom>
          <a:noFill/>
        </p:spPr>
        <p:txBody>
          <a:bodyPr wrap="square">
            <a:spAutoFit/>
          </a:bodyPr>
          <a:lstStyle/>
          <a:p>
            <a:pPr algn="just"/>
            <a:r>
              <a:rPr lang="es-ES" sz="2400" b="1" dirty="0"/>
              <a:t>Artículo 49. La inmovilización o retención de los equipos procederá en los siguientes eventos:</a:t>
            </a:r>
          </a:p>
          <a:p>
            <a:pPr algn="just"/>
            <a:endParaRPr lang="es-ES" sz="2000" dirty="0"/>
          </a:p>
          <a:p>
            <a:pPr marL="342900" indent="-342900" algn="just">
              <a:buAutoNum type="alphaLcParenR"/>
            </a:pPr>
            <a:r>
              <a:rPr lang="es-ES" sz="2000" dirty="0"/>
              <a:t>Cuando se compruebe que el equipo no cumple con las condiciones de homologación establecidas por la autoridad competente, caso en el cual se ordenará la cancelación de la matricula o registro correspondiente; </a:t>
            </a:r>
          </a:p>
          <a:p>
            <a:pPr marL="342900" indent="-342900" algn="just">
              <a:buAutoNum type="alphaLcParenR"/>
            </a:pPr>
            <a:r>
              <a:rPr lang="es-ES" sz="2000" dirty="0"/>
              <a:t>Cuando se trate de equipos al servicio de empresas de transporte cuya habilitación y permiso de operación, licencia, registro o matricula se les haya suspendido o cancelado, salvo las excepciones expresamente establecidas en las disposiciones respectivas; </a:t>
            </a:r>
          </a:p>
          <a:p>
            <a:pPr marL="342900" indent="-342900" algn="just">
              <a:buAutoNum type="alphaLcParenR"/>
            </a:pPr>
            <a:r>
              <a:rPr lang="es-ES" sz="2000" dirty="0"/>
              <a:t>Cuando se compruebe la inexistencia o alteración de los documentos que sustentan la operación del equipo y sólo por el tiempo requerido para clarificar los hechos; </a:t>
            </a:r>
          </a:p>
          <a:p>
            <a:pPr algn="just"/>
            <a:r>
              <a:rPr lang="es-ES" sz="2000" dirty="0"/>
              <a:t>e)  Cuando se compruebe que el equipo no reúne las condiciones técnico-mecánicas requeridas para su operación, o se compruebe que presta un servicio no autorizado. En este último caso, el vehículo será inmovilizado por un término hasta de tres meses y, si existiere reincidencia, adicionalmente se sancionará con multa de cinco (5) a veinte (20) salarios mínimos mensuales vigentes </a:t>
            </a:r>
          </a:p>
          <a:p>
            <a:pPr algn="just"/>
            <a:r>
              <a:rPr lang="es-ES" sz="2000" dirty="0"/>
              <a:t>f)    Cuando se compruebe que el equipo excede los límites permitidos sobre dimensiones, peso y carga</a:t>
            </a:r>
            <a:endParaRPr lang="es-CO" sz="2000" dirty="0"/>
          </a:p>
        </p:txBody>
      </p:sp>
    </p:spTree>
    <p:extLst>
      <p:ext uri="{BB962C8B-B14F-4D97-AF65-F5344CB8AC3E}">
        <p14:creationId xmlns:p14="http://schemas.microsoft.com/office/powerpoint/2010/main" val="2443288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A63227A-2B13-7EB9-2652-4F8DD6A2F8EE}"/>
            </a:ext>
          </a:extLst>
        </p:cNvPr>
        <p:cNvGrpSpPr/>
        <p:nvPr/>
      </p:nvGrpSpPr>
      <p:grpSpPr>
        <a:xfrm>
          <a:off x="0" y="0"/>
          <a:ext cx="0" cy="0"/>
          <a:chOff x="0" y="0"/>
          <a:chExt cx="0" cy="0"/>
        </a:xfrm>
      </p:grpSpPr>
      <p:sp>
        <p:nvSpPr>
          <p:cNvPr id="20" name="CuadroTexto 19">
            <a:extLst>
              <a:ext uri="{FF2B5EF4-FFF2-40B4-BE49-F238E27FC236}">
                <a16:creationId xmlns:a16="http://schemas.microsoft.com/office/drawing/2014/main" xmlns="" id="{1D191E04-4B36-D579-4DF5-E27D26144E1D}"/>
              </a:ext>
            </a:extLst>
          </p:cNvPr>
          <p:cNvSpPr txBox="1"/>
          <p:nvPr/>
        </p:nvSpPr>
        <p:spPr>
          <a:xfrm>
            <a:off x="1384004" y="326572"/>
            <a:ext cx="8233308" cy="523220"/>
          </a:xfrm>
          <a:prstGeom prst="rect">
            <a:avLst/>
          </a:prstGeom>
          <a:noFill/>
        </p:spPr>
        <p:txBody>
          <a:bodyPr wrap="square" rtlCol="0">
            <a:spAutoFit/>
          </a:bodyPr>
          <a:lstStyle/>
          <a:p>
            <a:r>
              <a:rPr lang="es-CO" sz="2800" dirty="0"/>
              <a:t>RÉGIMEN NORMATIVO EN MATERIA DE TRANSPORTE</a:t>
            </a:r>
            <a:endParaRPr lang="es-CO" sz="2800" b="1" noProof="0" dirty="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cs typeface="Aharoni" panose="02010803020104030203" pitchFamily="2" charset="-79"/>
            </a:endParaRPr>
          </a:p>
        </p:txBody>
      </p:sp>
      <p:sp>
        <p:nvSpPr>
          <p:cNvPr id="2" name="Rectángulo 1">
            <a:extLst>
              <a:ext uri="{FF2B5EF4-FFF2-40B4-BE49-F238E27FC236}">
                <a16:creationId xmlns:a16="http://schemas.microsoft.com/office/drawing/2014/main" xmlns="" id="{6A001260-8BC7-14F5-4297-050ECDF3E45C}"/>
              </a:ext>
            </a:extLst>
          </p:cNvPr>
          <p:cNvSpPr/>
          <p:nvPr/>
        </p:nvSpPr>
        <p:spPr>
          <a:xfrm>
            <a:off x="0" y="306427"/>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3" name="Rectángulo 22">
            <a:extLst>
              <a:ext uri="{FF2B5EF4-FFF2-40B4-BE49-F238E27FC236}">
                <a16:creationId xmlns:a16="http://schemas.microsoft.com/office/drawing/2014/main" xmlns="" id="{6D71AA80-6869-79B6-7BFA-A6A3DB21FBF8}"/>
              </a:ext>
            </a:extLst>
          </p:cNvPr>
          <p:cNvSpPr/>
          <p:nvPr/>
        </p:nvSpPr>
        <p:spPr>
          <a:xfrm>
            <a:off x="0" y="547078"/>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4" name="Rectángulo 23">
            <a:extLst>
              <a:ext uri="{FF2B5EF4-FFF2-40B4-BE49-F238E27FC236}">
                <a16:creationId xmlns:a16="http://schemas.microsoft.com/office/drawing/2014/main" xmlns="" id="{AD4B6D52-71E5-57DD-11B6-B8C5A7F35681}"/>
              </a:ext>
            </a:extLst>
          </p:cNvPr>
          <p:cNvSpPr/>
          <p:nvPr/>
        </p:nvSpPr>
        <p:spPr>
          <a:xfrm>
            <a:off x="0" y="787730"/>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5" name="Rectángulo 24">
            <a:extLst>
              <a:ext uri="{FF2B5EF4-FFF2-40B4-BE49-F238E27FC236}">
                <a16:creationId xmlns:a16="http://schemas.microsoft.com/office/drawing/2014/main" xmlns="" id="{527BCB5A-38FC-B4C8-7921-BF215FE56F5C}"/>
              </a:ext>
            </a:extLst>
          </p:cNvPr>
          <p:cNvSpPr/>
          <p:nvPr/>
        </p:nvSpPr>
        <p:spPr>
          <a:xfrm>
            <a:off x="1177471" y="989307"/>
            <a:ext cx="1188357" cy="5161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nvGrpSpPr>
          <p:cNvPr id="3" name="Grupo 2">
            <a:extLst>
              <a:ext uri="{FF2B5EF4-FFF2-40B4-BE49-F238E27FC236}">
                <a16:creationId xmlns:a16="http://schemas.microsoft.com/office/drawing/2014/main" xmlns="" id="{B4072392-E416-DCD3-E5E1-31E1D391D253}"/>
              </a:ext>
            </a:extLst>
          </p:cNvPr>
          <p:cNvGrpSpPr/>
          <p:nvPr/>
        </p:nvGrpSpPr>
        <p:grpSpPr>
          <a:xfrm>
            <a:off x="0" y="5972786"/>
            <a:ext cx="12177486" cy="558642"/>
            <a:chOff x="0" y="5972786"/>
            <a:chExt cx="12177486" cy="558642"/>
          </a:xfrm>
        </p:grpSpPr>
        <p:sp>
          <p:nvSpPr>
            <p:cNvPr id="26" name="Rectángulo 25">
              <a:extLst>
                <a:ext uri="{FF2B5EF4-FFF2-40B4-BE49-F238E27FC236}">
                  <a16:creationId xmlns:a16="http://schemas.microsoft.com/office/drawing/2014/main" xmlns="" id="{6B8D564B-918C-0E58-A92D-59FB0062BD08}"/>
                </a:ext>
              </a:extLst>
            </p:cNvPr>
            <p:cNvSpPr/>
            <p:nvPr/>
          </p:nvSpPr>
          <p:spPr>
            <a:xfrm flipV="1">
              <a:off x="0" y="6473530"/>
              <a:ext cx="9202057" cy="5789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7" name="Rectángulo 26">
              <a:extLst>
                <a:ext uri="{FF2B5EF4-FFF2-40B4-BE49-F238E27FC236}">
                  <a16:creationId xmlns:a16="http://schemas.microsoft.com/office/drawing/2014/main" xmlns="" id="{813815B1-06B1-EDE7-A8DD-80D2D1E4F5AF}"/>
                </a:ext>
              </a:extLst>
            </p:cNvPr>
            <p:cNvSpPr/>
            <p:nvPr/>
          </p:nvSpPr>
          <p:spPr>
            <a:xfrm flipV="1">
              <a:off x="10218058" y="5972786"/>
              <a:ext cx="1959428"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8" name="Rectángulo 27">
              <a:extLst>
                <a:ext uri="{FF2B5EF4-FFF2-40B4-BE49-F238E27FC236}">
                  <a16:creationId xmlns:a16="http://schemas.microsoft.com/office/drawing/2014/main" xmlns="" id="{FAD8783F-1A78-AABB-8256-B971EF9C4388}"/>
                </a:ext>
              </a:extLst>
            </p:cNvPr>
            <p:cNvSpPr/>
            <p:nvPr/>
          </p:nvSpPr>
          <p:spPr>
            <a:xfrm rot="20058610" flipV="1">
              <a:off x="9134377" y="6239818"/>
              <a:ext cx="1144869"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sp>
        <p:nvSpPr>
          <p:cNvPr id="29" name="Rectángulo 28">
            <a:extLst>
              <a:ext uri="{FF2B5EF4-FFF2-40B4-BE49-F238E27FC236}">
                <a16:creationId xmlns:a16="http://schemas.microsoft.com/office/drawing/2014/main" xmlns="" id="{4AD80CFB-3B02-02C5-527A-943354B9A863}"/>
              </a:ext>
            </a:extLst>
          </p:cNvPr>
          <p:cNvSpPr/>
          <p:nvPr/>
        </p:nvSpPr>
        <p:spPr>
          <a:xfrm rot="18655186" flipV="1">
            <a:off x="11101854" y="481955"/>
            <a:ext cx="1296521"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0" name="Rectángulo 29">
            <a:extLst>
              <a:ext uri="{FF2B5EF4-FFF2-40B4-BE49-F238E27FC236}">
                <a16:creationId xmlns:a16="http://schemas.microsoft.com/office/drawing/2014/main" xmlns="" id="{25079F1D-BB55-B6BA-7A9C-2D7A7513051A}"/>
              </a:ext>
            </a:extLst>
          </p:cNvPr>
          <p:cNvSpPr/>
          <p:nvPr/>
        </p:nvSpPr>
        <p:spPr>
          <a:xfrm>
            <a:off x="10130973" y="955534"/>
            <a:ext cx="1188357" cy="5161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1" name="Rectángulo 30">
            <a:extLst>
              <a:ext uri="{FF2B5EF4-FFF2-40B4-BE49-F238E27FC236}">
                <a16:creationId xmlns:a16="http://schemas.microsoft.com/office/drawing/2014/main" xmlns="" id="{95940F5F-56BF-81DD-2BBC-8D89AC8B3E0D}"/>
              </a:ext>
            </a:extLst>
          </p:cNvPr>
          <p:cNvSpPr/>
          <p:nvPr/>
        </p:nvSpPr>
        <p:spPr>
          <a:xfrm>
            <a:off x="9419771" y="6212424"/>
            <a:ext cx="2772229" cy="369332"/>
          </a:xfrm>
          <a:prstGeom prst="rect">
            <a:avLst/>
          </a:prstGeom>
          <a:noFill/>
        </p:spPr>
        <p:txBody>
          <a:bodyPr wrap="square" lIns="91440" tIns="45720" rIns="91440" bIns="45720">
            <a:spAutoFit/>
          </a:bodyPr>
          <a:lstStyle/>
          <a:p>
            <a:pPr algn="ctr"/>
            <a:r>
              <a:rPr lang="es-CO" b="1" cap="none" spc="0" noProof="0" dirty="0">
                <a:ln w="9525">
                  <a:solidFill>
                    <a:srgbClr val="002060"/>
                  </a:solidFill>
                  <a:prstDash val="solid"/>
                </a:ln>
                <a:solidFill>
                  <a:srgbClr val="002060"/>
                </a:solidFill>
                <a:effectLst>
                  <a:outerShdw blurRad="38100" dist="38100" dir="2700000" algn="tl">
                    <a:srgbClr val="000000">
                      <a:alpha val="43137"/>
                    </a:srgbClr>
                  </a:outerShdw>
                </a:effectLst>
                <a:latin typeface="+mj-lt"/>
              </a:rPr>
              <a:t>Secretaria de Tránsito </a:t>
            </a:r>
          </a:p>
        </p:txBody>
      </p:sp>
      <p:sp>
        <p:nvSpPr>
          <p:cNvPr id="5" name="Elipse 4">
            <a:extLst>
              <a:ext uri="{FF2B5EF4-FFF2-40B4-BE49-F238E27FC236}">
                <a16:creationId xmlns:a16="http://schemas.microsoft.com/office/drawing/2014/main" xmlns="" id="{4246D168-F992-E0C5-F941-1406E9208EDD}"/>
              </a:ext>
            </a:extLst>
          </p:cNvPr>
          <p:cNvSpPr/>
          <p:nvPr/>
        </p:nvSpPr>
        <p:spPr>
          <a:xfrm>
            <a:off x="9970803" y="-729010"/>
            <a:ext cx="2744219" cy="2685143"/>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Rectángulo 5">
            <a:extLst>
              <a:ext uri="{FF2B5EF4-FFF2-40B4-BE49-F238E27FC236}">
                <a16:creationId xmlns:a16="http://schemas.microsoft.com/office/drawing/2014/main" xmlns="" id="{7B282E7E-D58D-58A7-E21B-1E903AE2FA63}"/>
              </a:ext>
            </a:extLst>
          </p:cNvPr>
          <p:cNvSpPr/>
          <p:nvPr/>
        </p:nvSpPr>
        <p:spPr>
          <a:xfrm>
            <a:off x="9027886" y="-1190171"/>
            <a:ext cx="4484914" cy="1146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2" name="Rectángulo 31">
            <a:extLst>
              <a:ext uri="{FF2B5EF4-FFF2-40B4-BE49-F238E27FC236}">
                <a16:creationId xmlns:a16="http://schemas.microsoft.com/office/drawing/2014/main" xmlns="" id="{F31F857A-7569-8568-BD20-2CB5357890EB}"/>
              </a:ext>
            </a:extLst>
          </p:cNvPr>
          <p:cNvSpPr/>
          <p:nvPr/>
        </p:nvSpPr>
        <p:spPr>
          <a:xfrm rot="16200000">
            <a:off x="10557011" y="1576737"/>
            <a:ext cx="4484914" cy="1146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7" name="CuadroTexto 6">
            <a:extLst>
              <a:ext uri="{FF2B5EF4-FFF2-40B4-BE49-F238E27FC236}">
                <a16:creationId xmlns:a16="http://schemas.microsoft.com/office/drawing/2014/main" xmlns="" id="{2F323767-7CFA-8703-4B6B-9B637F0CF038}"/>
              </a:ext>
            </a:extLst>
          </p:cNvPr>
          <p:cNvSpPr txBox="1"/>
          <p:nvPr/>
        </p:nvSpPr>
        <p:spPr>
          <a:xfrm>
            <a:off x="434310" y="1171900"/>
            <a:ext cx="10344180" cy="4893647"/>
          </a:xfrm>
          <a:prstGeom prst="rect">
            <a:avLst/>
          </a:prstGeom>
          <a:noFill/>
        </p:spPr>
        <p:txBody>
          <a:bodyPr wrap="square">
            <a:spAutoFit/>
          </a:bodyPr>
          <a:lstStyle/>
          <a:p>
            <a:pPr algn="just"/>
            <a:r>
              <a:rPr lang="es-ES" sz="2400" dirty="0"/>
              <a:t>g) Literal modificado por la Ley 1762 de 2015, artículo 50. Cuando se detecte que el equipo es utilizado para el transporte de mercancías presuntamente de contrabando. En estos eventos, surtida la inmovilización se deberá dejar el equipo a disposición de la administración aduanera para que adelante los procedimientos de su competencia. h) cuando se detecte que el equipo es utilizado para el transporte irregular de narcóticos o de sus componentes, caso en el cual deberá ponerse a disposición de la autoridad judicial competente en forma inmediata, quien decidirá sobre su devolución; i) En los demás casos establecidos expresamente por las disposiciones pertinentes. </a:t>
            </a:r>
          </a:p>
          <a:p>
            <a:pPr algn="just"/>
            <a:endParaRPr lang="es-ES" sz="2400" dirty="0"/>
          </a:p>
          <a:p>
            <a:pPr algn="just"/>
            <a:r>
              <a:rPr lang="es-ES" sz="2400" dirty="0"/>
              <a:t>Parágrafo. La inmovilización terminará una vez desaparezcan los motivos que dieron lugar a ésta, o se resuelva la situación administrativa o judicial que la generó.». (SM)</a:t>
            </a:r>
            <a:endParaRPr lang="es-CO" sz="2400" dirty="0"/>
          </a:p>
        </p:txBody>
      </p:sp>
    </p:spTree>
    <p:extLst>
      <p:ext uri="{BB962C8B-B14F-4D97-AF65-F5344CB8AC3E}">
        <p14:creationId xmlns:p14="http://schemas.microsoft.com/office/powerpoint/2010/main" val="1847728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upo 63"/>
          <p:cNvGrpSpPr/>
          <p:nvPr/>
        </p:nvGrpSpPr>
        <p:grpSpPr>
          <a:xfrm>
            <a:off x="-2609850" y="-4420"/>
            <a:ext cx="14804127" cy="9104538"/>
            <a:chOff x="-2609850" y="-4420"/>
            <a:chExt cx="14804127" cy="9104538"/>
          </a:xfrm>
        </p:grpSpPr>
        <p:sp>
          <p:nvSpPr>
            <p:cNvPr id="44" name="Arco 43"/>
            <p:cNvSpPr/>
            <p:nvPr/>
          </p:nvSpPr>
          <p:spPr>
            <a:xfrm>
              <a:off x="-2609850" y="4490018"/>
              <a:ext cx="5219700" cy="4610100"/>
            </a:xfrm>
            <a:prstGeom prst="arc">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noProof="0" dirty="0"/>
            </a:p>
          </p:txBody>
        </p:sp>
        <p:grpSp>
          <p:nvGrpSpPr>
            <p:cNvPr id="53" name="Grupo 52"/>
            <p:cNvGrpSpPr/>
            <p:nvPr/>
          </p:nvGrpSpPr>
          <p:grpSpPr>
            <a:xfrm>
              <a:off x="2278" y="-4420"/>
              <a:ext cx="12191999" cy="6858000"/>
              <a:chOff x="-13660" y="26609"/>
              <a:chExt cx="12205659" cy="6822580"/>
            </a:xfrm>
          </p:grpSpPr>
          <p:grpSp>
            <p:nvGrpSpPr>
              <p:cNvPr id="14" name="Grupo 13"/>
              <p:cNvGrpSpPr/>
              <p:nvPr/>
            </p:nvGrpSpPr>
            <p:grpSpPr>
              <a:xfrm>
                <a:off x="10442864" y="285625"/>
                <a:ext cx="1638300" cy="942358"/>
                <a:chOff x="10351607" y="5810211"/>
                <a:chExt cx="1840393" cy="1047789"/>
              </a:xfrm>
            </p:grpSpPr>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51607" y="5810211"/>
                  <a:ext cx="868060" cy="1047789"/>
                </a:xfrm>
                <a:prstGeom prst="ellipse">
                  <a:avLst/>
                </a:prstGeom>
              </p:spPr>
            </p:pic>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19667" y="5810211"/>
                  <a:ext cx="972333" cy="997725"/>
                </a:xfrm>
                <a:prstGeom prst="ellipse">
                  <a:avLst/>
                </a:prstGeom>
              </p:spPr>
            </p:pic>
          </p:grpSp>
          <p:sp>
            <p:nvSpPr>
              <p:cNvPr id="19" name="Rectángulo 18"/>
              <p:cNvSpPr/>
              <p:nvPr/>
            </p:nvSpPr>
            <p:spPr>
              <a:xfrm>
                <a:off x="-13659" y="6264414"/>
                <a:ext cx="12192000" cy="584775"/>
              </a:xfrm>
              <a:prstGeom prst="rect">
                <a:avLst/>
              </a:prstGeom>
              <a:noFill/>
            </p:spPr>
            <p:txBody>
              <a:bodyPr wrap="square" lIns="91440" tIns="45720" rIns="91440" bIns="45720">
                <a:spAutoFit/>
              </a:bodyPr>
              <a:lstStyle/>
              <a:p>
                <a:pPr algn="r"/>
                <a:r>
                  <a:rPr lang="es-CO" sz="3200" b="1" cap="none" spc="0" noProof="0" dirty="0">
                    <a:ln w="9525">
                      <a:solidFill>
                        <a:schemeClr val="bg1"/>
                      </a:solidFill>
                      <a:prstDash val="solid"/>
                    </a:ln>
                    <a:effectLst>
                      <a:outerShdw blurRad="38100" dist="38100" dir="2700000" algn="tl">
                        <a:srgbClr val="000000">
                          <a:alpha val="43137"/>
                        </a:srgbClr>
                      </a:outerShdw>
                    </a:effectLst>
                    <a:latin typeface="Berlin Sans FB Demi" panose="020E0802020502020306" pitchFamily="34" charset="0"/>
                  </a:rPr>
                  <a:t>Secretaria de Tránsito Chiquinquirá</a:t>
                </a:r>
              </a:p>
            </p:txBody>
          </p:sp>
          <p:grpSp>
            <p:nvGrpSpPr>
              <p:cNvPr id="30" name="Grupo 29"/>
              <p:cNvGrpSpPr/>
              <p:nvPr/>
            </p:nvGrpSpPr>
            <p:grpSpPr>
              <a:xfrm>
                <a:off x="-13660" y="26609"/>
                <a:ext cx="12205659" cy="6822580"/>
                <a:chOff x="-13659" y="577989"/>
                <a:chExt cx="11058526" cy="5686425"/>
              </a:xfrm>
            </p:grpSpPr>
            <p:sp>
              <p:nvSpPr>
                <p:cNvPr id="4" name="Rectángulo 3"/>
                <p:cNvSpPr/>
                <p:nvPr/>
              </p:nvSpPr>
              <p:spPr>
                <a:xfrm>
                  <a:off x="-13659" y="577989"/>
                  <a:ext cx="11058525" cy="5686425"/>
                </a:xfrm>
                <a:prstGeom prst="rect">
                  <a:avLst/>
                </a:prstGeom>
                <a:solidFill>
                  <a:srgbClr val="0904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cxnSp>
              <p:nvCxnSpPr>
                <p:cNvPr id="7" name="Conector recto 6"/>
                <p:cNvCxnSpPr>
                  <a:stCxn id="4" idx="0"/>
                </p:cNvCxnSpPr>
                <p:nvPr/>
              </p:nvCxnSpPr>
              <p:spPr>
                <a:xfrm flipH="1">
                  <a:off x="5515603" y="577989"/>
                  <a:ext cx="1" cy="35457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flipH="1">
                  <a:off x="10442864" y="577989"/>
                  <a:ext cx="602003" cy="649994"/>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flipH="1">
                  <a:off x="9866169" y="1224330"/>
                  <a:ext cx="595745"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31" name="Conector recto 30"/>
              <p:cNvCxnSpPr/>
              <p:nvPr/>
            </p:nvCxnSpPr>
            <p:spPr>
              <a:xfrm flipV="1">
                <a:off x="-13660" y="5903089"/>
                <a:ext cx="747085" cy="891979"/>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a:off x="733425" y="5903089"/>
                <a:ext cx="914400"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5" name="Rectángulo 44"/>
              <p:cNvSpPr/>
              <p:nvPr/>
            </p:nvSpPr>
            <p:spPr>
              <a:xfrm>
                <a:off x="0" y="648566"/>
                <a:ext cx="1066800" cy="677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47" name="Rectángulo 46"/>
              <p:cNvSpPr/>
              <p:nvPr/>
            </p:nvSpPr>
            <p:spPr>
              <a:xfrm>
                <a:off x="0" y="464535"/>
                <a:ext cx="1066800" cy="677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48" name="Rectángulo 47"/>
              <p:cNvSpPr/>
              <p:nvPr/>
            </p:nvSpPr>
            <p:spPr>
              <a:xfrm>
                <a:off x="-12700" y="833011"/>
                <a:ext cx="1066800" cy="677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49" name="Rectángulo 48"/>
              <p:cNvSpPr/>
              <p:nvPr/>
            </p:nvSpPr>
            <p:spPr>
              <a:xfrm>
                <a:off x="11107784" y="6262758"/>
                <a:ext cx="1066800" cy="677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sp>
          <p:nvSpPr>
            <p:cNvPr id="60" name="Rectángulo 59"/>
            <p:cNvSpPr/>
            <p:nvPr/>
          </p:nvSpPr>
          <p:spPr>
            <a:xfrm>
              <a:off x="11108998" y="6439974"/>
              <a:ext cx="1065606" cy="681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1" name="Rectángulo 60"/>
            <p:cNvSpPr/>
            <p:nvPr/>
          </p:nvSpPr>
          <p:spPr>
            <a:xfrm>
              <a:off x="11108998" y="6078024"/>
              <a:ext cx="1065606" cy="681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2" name="Rectángulo 61"/>
            <p:cNvSpPr/>
            <p:nvPr/>
          </p:nvSpPr>
          <p:spPr>
            <a:xfrm>
              <a:off x="1648813" y="6078263"/>
              <a:ext cx="4745320" cy="461665"/>
            </a:xfrm>
            <a:prstGeom prst="rect">
              <a:avLst/>
            </a:prstGeom>
            <a:noFill/>
          </p:spPr>
          <p:txBody>
            <a:bodyPr wrap="square" lIns="91440" tIns="45720" rIns="91440" bIns="45720">
              <a:spAutoFit/>
            </a:bodyPr>
            <a:lstStyle/>
            <a:p>
              <a:pPr algn="ctr"/>
              <a:r>
                <a:rPr lang="es-CO" sz="2400" b="1" cap="none" spc="0" noProof="0" dirty="0">
                  <a:ln w="9525">
                    <a:solidFill>
                      <a:schemeClr val="bg1"/>
                    </a:solidFill>
                    <a:prstDash val="solid"/>
                  </a:ln>
                  <a:solidFill>
                    <a:schemeClr val="bg1"/>
                  </a:solidFill>
                  <a:effectLst>
                    <a:outerShdw blurRad="38100" dist="38100" dir="2700000" algn="tl">
                      <a:srgbClr val="000000">
                        <a:alpha val="43137"/>
                      </a:srgbClr>
                    </a:outerShdw>
                  </a:effectLst>
                </a:rPr>
                <a:t>Secretaria de Tránsito Chiquinquirá</a:t>
              </a:r>
            </a:p>
          </p:txBody>
        </p:sp>
        <p:sp>
          <p:nvSpPr>
            <p:cNvPr id="63" name="Rectángulo 62"/>
            <p:cNvSpPr/>
            <p:nvPr/>
          </p:nvSpPr>
          <p:spPr>
            <a:xfrm>
              <a:off x="6801602" y="5439914"/>
              <a:ext cx="4377388" cy="461665"/>
            </a:xfrm>
            <a:prstGeom prst="rect">
              <a:avLst/>
            </a:prstGeom>
            <a:noFill/>
          </p:spPr>
          <p:txBody>
            <a:bodyPr wrap="square" lIns="91440" tIns="45720" rIns="91440" bIns="45720">
              <a:spAutoFit/>
            </a:bodyPr>
            <a:lstStyle/>
            <a:p>
              <a:pPr algn="ctr"/>
              <a:r>
                <a:rPr lang="es-CO" sz="2400" b="1" cap="none" spc="0" noProof="0" dirty="0">
                  <a:ln w="9525">
                    <a:solidFill>
                      <a:schemeClr val="bg1"/>
                    </a:solidFill>
                    <a:prstDash val="solid"/>
                  </a:ln>
                  <a:solidFill>
                    <a:schemeClr val="bg1"/>
                  </a:solidFill>
                  <a:effectLst>
                    <a:outerShdw blurRad="38100" dist="38100" dir="2700000" algn="tl">
                      <a:srgbClr val="000000">
                        <a:alpha val="43137"/>
                      </a:srgbClr>
                    </a:outerShdw>
                  </a:effectLst>
                </a:rPr>
                <a:t>Agentes de tránsito</a:t>
              </a:r>
            </a:p>
          </p:txBody>
        </p:sp>
      </p:grpSp>
      <p:sp>
        <p:nvSpPr>
          <p:cNvPr id="65" name="Google Shape;165;p1"/>
          <p:cNvSpPr txBox="1"/>
          <p:nvPr/>
        </p:nvSpPr>
        <p:spPr>
          <a:xfrm>
            <a:off x="6297943" y="2334341"/>
            <a:ext cx="5647638" cy="978639"/>
          </a:xfrm>
          <a:prstGeom prst="rect">
            <a:avLst/>
          </a:prstGeom>
          <a:noFill/>
          <a:ln>
            <a:noFill/>
          </a:ln>
        </p:spPr>
        <p:txBody>
          <a:bodyPr spcFirstLastPara="1" wrap="square" lIns="45675" tIns="45675" rIns="45675" bIns="45675" anchor="ctr" anchorCtr="0">
            <a:spAutoFit/>
          </a:bodyPr>
          <a:lstStyle/>
          <a:p>
            <a:pPr marL="0" marR="0" lvl="0" indent="0" algn="ctr" rtl="0">
              <a:lnSpc>
                <a:spcPct val="80000"/>
              </a:lnSpc>
              <a:spcBef>
                <a:spcPts val="0"/>
              </a:spcBef>
              <a:spcAft>
                <a:spcPts val="0"/>
              </a:spcAft>
              <a:buClr>
                <a:schemeClr val="lt1"/>
              </a:buClr>
              <a:buSzPts val="8500"/>
              <a:buFont typeface="Arial Black"/>
              <a:buNone/>
            </a:pPr>
            <a:r>
              <a:rPr lang="es-CO" sz="3600" b="0" i="0" u="none" strike="noStrike" cap="none" noProof="0" dirty="0">
                <a:solidFill>
                  <a:schemeClr val="bg1"/>
                </a:solidFill>
                <a:latin typeface="Arial Black"/>
                <a:ea typeface="Arial Black"/>
                <a:cs typeface="Arial Black"/>
                <a:sym typeface="Arial Black"/>
              </a:rPr>
              <a:t>Accidentalidad</a:t>
            </a:r>
          </a:p>
          <a:p>
            <a:pPr marL="0" marR="0" lvl="0" indent="0" algn="ctr" rtl="0">
              <a:lnSpc>
                <a:spcPct val="80000"/>
              </a:lnSpc>
              <a:spcBef>
                <a:spcPts val="0"/>
              </a:spcBef>
              <a:spcAft>
                <a:spcPts val="0"/>
              </a:spcAft>
              <a:buClr>
                <a:schemeClr val="lt1"/>
              </a:buClr>
              <a:buSzPts val="8500"/>
              <a:buFont typeface="Arial Black"/>
              <a:buNone/>
            </a:pPr>
            <a:r>
              <a:rPr lang="es-CO" sz="3600" noProof="0" dirty="0">
                <a:solidFill>
                  <a:schemeClr val="bg1"/>
                </a:solidFill>
                <a:latin typeface="Arial Black"/>
                <a:ea typeface="Helvetica Neue"/>
                <a:cs typeface="Helvetica Neue"/>
                <a:sym typeface="Arial Black"/>
              </a:rPr>
              <a:t>2023-2024</a:t>
            </a:r>
            <a:endParaRPr lang="es-CO" sz="3200" b="0" i="0" u="none" strike="noStrike" cap="none" noProof="0" dirty="0">
              <a:solidFill>
                <a:schemeClr val="bg1"/>
              </a:solidFill>
              <a:latin typeface="Helvetica Neue"/>
              <a:ea typeface="Helvetica Neue"/>
              <a:cs typeface="Helvetica Neue"/>
              <a:sym typeface="Helvetica Neue"/>
            </a:endParaRPr>
          </a:p>
        </p:txBody>
      </p:sp>
      <p:grpSp>
        <p:nvGrpSpPr>
          <p:cNvPr id="2" name="Grupo 1">
            <a:extLst>
              <a:ext uri="{FF2B5EF4-FFF2-40B4-BE49-F238E27FC236}">
                <a16:creationId xmlns:a16="http://schemas.microsoft.com/office/drawing/2014/main" xmlns="" id="{24CEAD60-0796-590B-D1F7-707B2888C601}"/>
              </a:ext>
            </a:extLst>
          </p:cNvPr>
          <p:cNvGrpSpPr/>
          <p:nvPr/>
        </p:nvGrpSpPr>
        <p:grpSpPr>
          <a:xfrm>
            <a:off x="10014857" y="188686"/>
            <a:ext cx="1582057" cy="537030"/>
            <a:chOff x="10351607" y="5810211"/>
            <a:chExt cx="1840393" cy="1047789"/>
          </a:xfrm>
        </p:grpSpPr>
        <p:pic>
          <p:nvPicPr>
            <p:cNvPr id="3" name="Imagen 2">
              <a:extLst>
                <a:ext uri="{FF2B5EF4-FFF2-40B4-BE49-F238E27FC236}">
                  <a16:creationId xmlns:a16="http://schemas.microsoft.com/office/drawing/2014/main" xmlns="" id="{99011AD6-9CA9-04D5-E904-DC93592EEF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51607" y="5810211"/>
              <a:ext cx="868060" cy="1047789"/>
            </a:xfrm>
            <a:prstGeom prst="ellipse">
              <a:avLst/>
            </a:prstGeom>
          </p:spPr>
        </p:pic>
        <p:pic>
          <p:nvPicPr>
            <p:cNvPr id="5" name="Imagen 4">
              <a:extLst>
                <a:ext uri="{FF2B5EF4-FFF2-40B4-BE49-F238E27FC236}">
                  <a16:creationId xmlns:a16="http://schemas.microsoft.com/office/drawing/2014/main" xmlns="" id="{20BF0F08-EDCE-318E-D02E-5577454D8F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19667" y="5810211"/>
              <a:ext cx="972333" cy="997725"/>
            </a:xfrm>
            <a:prstGeom prst="ellipse">
              <a:avLst/>
            </a:prstGeom>
          </p:spPr>
        </p:pic>
      </p:grpSp>
      <p:sp>
        <p:nvSpPr>
          <p:cNvPr id="15" name="CuadroTexto 14">
            <a:extLst>
              <a:ext uri="{FF2B5EF4-FFF2-40B4-BE49-F238E27FC236}">
                <a16:creationId xmlns:a16="http://schemas.microsoft.com/office/drawing/2014/main" xmlns="" id="{B4C27061-8A8F-2804-C5D7-E4B557BC7DCE}"/>
              </a:ext>
            </a:extLst>
          </p:cNvPr>
          <p:cNvSpPr txBox="1"/>
          <p:nvPr/>
        </p:nvSpPr>
        <p:spPr>
          <a:xfrm>
            <a:off x="6737624" y="3723783"/>
            <a:ext cx="4625109" cy="646331"/>
          </a:xfrm>
          <a:prstGeom prst="rect">
            <a:avLst/>
          </a:prstGeom>
          <a:noFill/>
        </p:spPr>
        <p:txBody>
          <a:bodyPr wrap="square">
            <a:spAutoFit/>
          </a:bodyPr>
          <a:lstStyle/>
          <a:p>
            <a:pPr algn="ctr"/>
            <a:r>
              <a:rPr lang="es-CO" sz="1800" b="1" cap="none" spc="0" noProof="0" dirty="0">
                <a:ln w="9525">
                  <a:solidFill>
                    <a:schemeClr val="bg1"/>
                  </a:solidFill>
                  <a:prstDash val="solid"/>
                </a:ln>
                <a:solidFill>
                  <a:schemeClr val="bg1"/>
                </a:solidFill>
                <a:effectLst>
                  <a:outerShdw blurRad="38100" dist="38100" dir="2700000" algn="tl">
                    <a:srgbClr val="000000">
                      <a:alpha val="43137"/>
                    </a:srgbClr>
                  </a:outerShdw>
                </a:effectLst>
              </a:rPr>
              <a:t>Del 01 de enero al 31 de diciembre </a:t>
            </a:r>
          </a:p>
          <a:p>
            <a:pPr algn="ctr"/>
            <a:r>
              <a:rPr lang="es-CO" b="1" noProof="0" dirty="0">
                <a:ln w="9525">
                  <a:solidFill>
                    <a:schemeClr val="bg1"/>
                  </a:solidFill>
                  <a:prstDash val="solid"/>
                </a:ln>
                <a:solidFill>
                  <a:schemeClr val="bg1"/>
                </a:solidFill>
                <a:effectLst>
                  <a:outerShdw blurRad="38100" dist="38100" dir="2700000" algn="tl">
                    <a:srgbClr val="000000">
                      <a:alpha val="43137"/>
                    </a:srgbClr>
                  </a:outerShdw>
                </a:effectLst>
              </a:rPr>
              <a:t>Comparado mismo periodo del año anterior</a:t>
            </a:r>
            <a:endParaRPr lang="es-CO" sz="1800" b="1" cap="none" spc="0" noProof="0" dirty="0">
              <a:ln w="9525">
                <a:solidFill>
                  <a:schemeClr val="bg1"/>
                </a:solidFill>
                <a:prstDash val="solid"/>
              </a:ln>
              <a:solidFill>
                <a:schemeClr val="bg1"/>
              </a:solidFill>
              <a:effectLst>
                <a:outerShdw blurRad="38100" dist="38100" dir="2700000" algn="tl">
                  <a:srgbClr val="000000">
                    <a:alpha val="43137"/>
                  </a:srgbClr>
                </a:outerShdw>
              </a:effectLst>
            </a:endParaRPr>
          </a:p>
        </p:txBody>
      </p:sp>
      <p:pic>
        <p:nvPicPr>
          <p:cNvPr id="6" name="Imagen 5">
            <a:extLst>
              <a:ext uri="{FF2B5EF4-FFF2-40B4-BE49-F238E27FC236}">
                <a16:creationId xmlns:a16="http://schemas.microsoft.com/office/drawing/2014/main" xmlns="" id="{EF7A9178-3CE1-C7F1-583B-033BD8E244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01347" y="662997"/>
            <a:ext cx="2956550" cy="2783274"/>
          </a:xfrm>
          <a:prstGeom prst="ellipse">
            <a:avLst/>
          </a:prstGeom>
        </p:spPr>
      </p:pic>
      <p:pic>
        <p:nvPicPr>
          <p:cNvPr id="8" name="Imagen 7">
            <a:extLst>
              <a:ext uri="{FF2B5EF4-FFF2-40B4-BE49-F238E27FC236}">
                <a16:creationId xmlns:a16="http://schemas.microsoft.com/office/drawing/2014/main" xmlns="" id="{E0546849-F2C1-94A7-B5CA-CFA001E59AC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355" y="3087914"/>
            <a:ext cx="2857826" cy="2892232"/>
          </a:xfrm>
          <a:prstGeom prst="ellipse">
            <a:avLst/>
          </a:prstGeom>
        </p:spPr>
      </p:pic>
      <p:pic>
        <p:nvPicPr>
          <p:cNvPr id="9" name="Imagen 8">
            <a:extLst>
              <a:ext uri="{FF2B5EF4-FFF2-40B4-BE49-F238E27FC236}">
                <a16:creationId xmlns:a16="http://schemas.microsoft.com/office/drawing/2014/main" xmlns="" id="{E9167066-BB42-8D72-30FD-4B4228BEE51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89605" y="3164196"/>
            <a:ext cx="2857826" cy="2958762"/>
          </a:xfrm>
          <a:prstGeom prst="ellipse">
            <a:avLst/>
          </a:prstGeom>
        </p:spPr>
      </p:pic>
    </p:spTree>
    <p:extLst>
      <p:ext uri="{BB962C8B-B14F-4D97-AF65-F5344CB8AC3E}">
        <p14:creationId xmlns:p14="http://schemas.microsoft.com/office/powerpoint/2010/main" val="4032893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A4C7EA0-32D8-1958-C886-4ED0F9B2DC39}"/>
            </a:ext>
          </a:extLst>
        </p:cNvPr>
        <p:cNvGrpSpPr/>
        <p:nvPr/>
      </p:nvGrpSpPr>
      <p:grpSpPr>
        <a:xfrm>
          <a:off x="0" y="0"/>
          <a:ext cx="0" cy="0"/>
          <a:chOff x="0" y="0"/>
          <a:chExt cx="0" cy="0"/>
        </a:xfrm>
      </p:grpSpPr>
      <p:sp>
        <p:nvSpPr>
          <p:cNvPr id="20" name="CuadroTexto 19">
            <a:extLst>
              <a:ext uri="{FF2B5EF4-FFF2-40B4-BE49-F238E27FC236}">
                <a16:creationId xmlns:a16="http://schemas.microsoft.com/office/drawing/2014/main" xmlns="" id="{DAA71FD1-42A0-00AF-D1D2-57B4C8951358}"/>
              </a:ext>
            </a:extLst>
          </p:cNvPr>
          <p:cNvSpPr txBox="1"/>
          <p:nvPr/>
        </p:nvSpPr>
        <p:spPr>
          <a:xfrm>
            <a:off x="1384004" y="326572"/>
            <a:ext cx="8233308" cy="523220"/>
          </a:xfrm>
          <a:prstGeom prst="rect">
            <a:avLst/>
          </a:prstGeom>
          <a:noFill/>
        </p:spPr>
        <p:txBody>
          <a:bodyPr wrap="square" rtlCol="0">
            <a:spAutoFit/>
          </a:bodyPr>
          <a:lstStyle/>
          <a:p>
            <a:r>
              <a:rPr lang="es-CO" sz="2800" dirty="0"/>
              <a:t>RÉGIMEN NORMATIVO EN MATERIA DE TRANSPORTE</a:t>
            </a:r>
            <a:endParaRPr lang="es-CO" sz="2800" b="1" noProof="0" dirty="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cs typeface="Aharoni" panose="02010803020104030203" pitchFamily="2" charset="-79"/>
            </a:endParaRPr>
          </a:p>
        </p:txBody>
      </p:sp>
      <p:sp>
        <p:nvSpPr>
          <p:cNvPr id="2" name="Rectángulo 1">
            <a:extLst>
              <a:ext uri="{FF2B5EF4-FFF2-40B4-BE49-F238E27FC236}">
                <a16:creationId xmlns:a16="http://schemas.microsoft.com/office/drawing/2014/main" xmlns="" id="{1F309673-20B6-52F5-68A4-0B6F3D5D9FCE}"/>
              </a:ext>
            </a:extLst>
          </p:cNvPr>
          <p:cNvSpPr/>
          <p:nvPr/>
        </p:nvSpPr>
        <p:spPr>
          <a:xfrm>
            <a:off x="0" y="306427"/>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3" name="Rectángulo 22">
            <a:extLst>
              <a:ext uri="{FF2B5EF4-FFF2-40B4-BE49-F238E27FC236}">
                <a16:creationId xmlns:a16="http://schemas.microsoft.com/office/drawing/2014/main" xmlns="" id="{45AD5074-2EE0-2EB7-342D-0E1B3BFE596D}"/>
              </a:ext>
            </a:extLst>
          </p:cNvPr>
          <p:cNvSpPr/>
          <p:nvPr/>
        </p:nvSpPr>
        <p:spPr>
          <a:xfrm>
            <a:off x="0" y="547078"/>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4" name="Rectángulo 23">
            <a:extLst>
              <a:ext uri="{FF2B5EF4-FFF2-40B4-BE49-F238E27FC236}">
                <a16:creationId xmlns:a16="http://schemas.microsoft.com/office/drawing/2014/main" xmlns="" id="{C02F1E08-7E1D-B9E1-367E-0D7A66E462B2}"/>
              </a:ext>
            </a:extLst>
          </p:cNvPr>
          <p:cNvSpPr/>
          <p:nvPr/>
        </p:nvSpPr>
        <p:spPr>
          <a:xfrm>
            <a:off x="0" y="787730"/>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5" name="Rectángulo 24">
            <a:extLst>
              <a:ext uri="{FF2B5EF4-FFF2-40B4-BE49-F238E27FC236}">
                <a16:creationId xmlns:a16="http://schemas.microsoft.com/office/drawing/2014/main" xmlns="" id="{FA583E64-DFD3-6C46-919D-EEEE59872B47}"/>
              </a:ext>
            </a:extLst>
          </p:cNvPr>
          <p:cNvSpPr/>
          <p:nvPr/>
        </p:nvSpPr>
        <p:spPr>
          <a:xfrm>
            <a:off x="1177471" y="989307"/>
            <a:ext cx="1188357" cy="5161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nvGrpSpPr>
          <p:cNvPr id="3" name="Grupo 2">
            <a:extLst>
              <a:ext uri="{FF2B5EF4-FFF2-40B4-BE49-F238E27FC236}">
                <a16:creationId xmlns:a16="http://schemas.microsoft.com/office/drawing/2014/main" xmlns="" id="{85F3CE19-2F97-65D0-8252-ECC9F1D2A090}"/>
              </a:ext>
            </a:extLst>
          </p:cNvPr>
          <p:cNvGrpSpPr/>
          <p:nvPr/>
        </p:nvGrpSpPr>
        <p:grpSpPr>
          <a:xfrm>
            <a:off x="0" y="5972786"/>
            <a:ext cx="12177486" cy="558642"/>
            <a:chOff x="0" y="5972786"/>
            <a:chExt cx="12177486" cy="558642"/>
          </a:xfrm>
        </p:grpSpPr>
        <p:sp>
          <p:nvSpPr>
            <p:cNvPr id="26" name="Rectángulo 25">
              <a:extLst>
                <a:ext uri="{FF2B5EF4-FFF2-40B4-BE49-F238E27FC236}">
                  <a16:creationId xmlns:a16="http://schemas.microsoft.com/office/drawing/2014/main" xmlns="" id="{029D6605-7646-47FD-435D-0BCB412D64FC}"/>
                </a:ext>
              </a:extLst>
            </p:cNvPr>
            <p:cNvSpPr/>
            <p:nvPr/>
          </p:nvSpPr>
          <p:spPr>
            <a:xfrm flipV="1">
              <a:off x="0" y="6473530"/>
              <a:ext cx="9202057" cy="5789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7" name="Rectángulo 26">
              <a:extLst>
                <a:ext uri="{FF2B5EF4-FFF2-40B4-BE49-F238E27FC236}">
                  <a16:creationId xmlns:a16="http://schemas.microsoft.com/office/drawing/2014/main" xmlns="" id="{015F4C0C-82C1-1C60-A822-CA978DC0448A}"/>
                </a:ext>
              </a:extLst>
            </p:cNvPr>
            <p:cNvSpPr/>
            <p:nvPr/>
          </p:nvSpPr>
          <p:spPr>
            <a:xfrm flipV="1">
              <a:off x="10218058" y="5972786"/>
              <a:ext cx="1959428"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8" name="Rectángulo 27">
              <a:extLst>
                <a:ext uri="{FF2B5EF4-FFF2-40B4-BE49-F238E27FC236}">
                  <a16:creationId xmlns:a16="http://schemas.microsoft.com/office/drawing/2014/main" xmlns="" id="{74681DA4-99B5-11C1-0DC9-40D8190CE299}"/>
                </a:ext>
              </a:extLst>
            </p:cNvPr>
            <p:cNvSpPr/>
            <p:nvPr/>
          </p:nvSpPr>
          <p:spPr>
            <a:xfrm rot="20058610" flipV="1">
              <a:off x="9134377" y="6239818"/>
              <a:ext cx="1144869"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sp>
        <p:nvSpPr>
          <p:cNvPr id="29" name="Rectángulo 28">
            <a:extLst>
              <a:ext uri="{FF2B5EF4-FFF2-40B4-BE49-F238E27FC236}">
                <a16:creationId xmlns:a16="http://schemas.microsoft.com/office/drawing/2014/main" xmlns="" id="{5509ACA4-CCA4-57E6-AE10-06E801B2CD3C}"/>
              </a:ext>
            </a:extLst>
          </p:cNvPr>
          <p:cNvSpPr/>
          <p:nvPr/>
        </p:nvSpPr>
        <p:spPr>
          <a:xfrm rot="18655186" flipV="1">
            <a:off x="11101854" y="481955"/>
            <a:ext cx="1296521"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0" name="Rectángulo 29">
            <a:extLst>
              <a:ext uri="{FF2B5EF4-FFF2-40B4-BE49-F238E27FC236}">
                <a16:creationId xmlns:a16="http://schemas.microsoft.com/office/drawing/2014/main" xmlns="" id="{26D95E4D-A749-A97E-BA90-C711AE99FFA5}"/>
              </a:ext>
            </a:extLst>
          </p:cNvPr>
          <p:cNvSpPr/>
          <p:nvPr/>
        </p:nvSpPr>
        <p:spPr>
          <a:xfrm>
            <a:off x="10130973" y="955534"/>
            <a:ext cx="1188357" cy="5161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1" name="Rectángulo 30">
            <a:extLst>
              <a:ext uri="{FF2B5EF4-FFF2-40B4-BE49-F238E27FC236}">
                <a16:creationId xmlns:a16="http://schemas.microsoft.com/office/drawing/2014/main" xmlns="" id="{14ABEFC1-6E21-B347-0164-74172D7ED206}"/>
              </a:ext>
            </a:extLst>
          </p:cNvPr>
          <p:cNvSpPr/>
          <p:nvPr/>
        </p:nvSpPr>
        <p:spPr>
          <a:xfrm>
            <a:off x="9419771" y="6212424"/>
            <a:ext cx="2772229" cy="369332"/>
          </a:xfrm>
          <a:prstGeom prst="rect">
            <a:avLst/>
          </a:prstGeom>
          <a:noFill/>
        </p:spPr>
        <p:txBody>
          <a:bodyPr wrap="square" lIns="91440" tIns="45720" rIns="91440" bIns="45720">
            <a:spAutoFit/>
          </a:bodyPr>
          <a:lstStyle/>
          <a:p>
            <a:pPr algn="ctr"/>
            <a:r>
              <a:rPr lang="es-CO" b="1" cap="none" spc="0" noProof="0" dirty="0">
                <a:ln w="9525">
                  <a:solidFill>
                    <a:srgbClr val="002060"/>
                  </a:solidFill>
                  <a:prstDash val="solid"/>
                </a:ln>
                <a:solidFill>
                  <a:srgbClr val="002060"/>
                </a:solidFill>
                <a:effectLst>
                  <a:outerShdw blurRad="38100" dist="38100" dir="2700000" algn="tl">
                    <a:srgbClr val="000000">
                      <a:alpha val="43137"/>
                    </a:srgbClr>
                  </a:outerShdw>
                </a:effectLst>
                <a:latin typeface="+mj-lt"/>
              </a:rPr>
              <a:t>Secretaria de Tránsito </a:t>
            </a:r>
          </a:p>
        </p:txBody>
      </p:sp>
      <p:sp>
        <p:nvSpPr>
          <p:cNvPr id="5" name="Elipse 4">
            <a:extLst>
              <a:ext uri="{FF2B5EF4-FFF2-40B4-BE49-F238E27FC236}">
                <a16:creationId xmlns:a16="http://schemas.microsoft.com/office/drawing/2014/main" xmlns="" id="{20BC68A7-2D16-0A85-B4B4-52F6585DB394}"/>
              </a:ext>
            </a:extLst>
          </p:cNvPr>
          <p:cNvSpPr/>
          <p:nvPr/>
        </p:nvSpPr>
        <p:spPr>
          <a:xfrm>
            <a:off x="9970803" y="-729010"/>
            <a:ext cx="2744219" cy="2685143"/>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Rectángulo 5">
            <a:extLst>
              <a:ext uri="{FF2B5EF4-FFF2-40B4-BE49-F238E27FC236}">
                <a16:creationId xmlns:a16="http://schemas.microsoft.com/office/drawing/2014/main" xmlns="" id="{89CFDAB6-8B9E-FB5B-5B6B-3A0A7EF404F8}"/>
              </a:ext>
            </a:extLst>
          </p:cNvPr>
          <p:cNvSpPr/>
          <p:nvPr/>
        </p:nvSpPr>
        <p:spPr>
          <a:xfrm>
            <a:off x="9027886" y="-1190171"/>
            <a:ext cx="4484914" cy="1146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2" name="Rectángulo 31">
            <a:extLst>
              <a:ext uri="{FF2B5EF4-FFF2-40B4-BE49-F238E27FC236}">
                <a16:creationId xmlns:a16="http://schemas.microsoft.com/office/drawing/2014/main" xmlns="" id="{9EBB7AC9-6758-98FD-FCED-C6E98216E7AF}"/>
              </a:ext>
            </a:extLst>
          </p:cNvPr>
          <p:cNvSpPr/>
          <p:nvPr/>
        </p:nvSpPr>
        <p:spPr>
          <a:xfrm rot="16200000">
            <a:off x="10557011" y="1576737"/>
            <a:ext cx="4484914" cy="1146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8" name="CuadroTexto 7">
            <a:extLst>
              <a:ext uri="{FF2B5EF4-FFF2-40B4-BE49-F238E27FC236}">
                <a16:creationId xmlns:a16="http://schemas.microsoft.com/office/drawing/2014/main" xmlns="" id="{F947325E-CF92-5A76-BF38-92F6E0F44842}"/>
              </a:ext>
            </a:extLst>
          </p:cNvPr>
          <p:cNvSpPr txBox="1"/>
          <p:nvPr/>
        </p:nvSpPr>
        <p:spPr>
          <a:xfrm>
            <a:off x="441041" y="1122785"/>
            <a:ext cx="10691779" cy="5324535"/>
          </a:xfrm>
          <a:prstGeom prst="rect">
            <a:avLst/>
          </a:prstGeom>
          <a:noFill/>
        </p:spPr>
        <p:txBody>
          <a:bodyPr wrap="square">
            <a:spAutoFit/>
          </a:bodyPr>
          <a:lstStyle/>
          <a:p>
            <a:pPr algn="just"/>
            <a:r>
              <a:rPr lang="es-ES" sz="2000" dirty="0"/>
              <a:t>Se reitera, como se hizo más arriba, que en ninguna disposición legal se limitó la aplicación de la ley a las empresas habilitadas. Nótese que en la Ley 336 de 1996 se definió que empresa de transporte así: «Para los efectos de la presente Ley se entiende por operador o empresa de transporte la persona natural o jurídica constituida como unidad de explotación económica permanente con los equipos, instalaciones y órganos de administración adecuados para efectuar el traslado de un lugar a otro de personas o cosas, o de unas y otras conjuntamente.». La ley les aplica a las empresas de transporte (en los términos antes expuestos). Eso es distinto a que la ley les aplique a las empresas habilitadas, puesto que se es empresa con o sin habilitación. Y, no tenerla, ya implicaría una primera infracción de esa ley. En otras palabras, que deba ser habilitada, no significa que, si opera como empresa de transporte o infringe por cualquier otro motivo la ley de transporte, no le sean aplicables las disposiciones legales de las leyes 105 de 1993 y 336 de 1996. Adicionalmente, es preciso traer a colación apartes del Decreto 1079 de 2015: “Por medio del cual se expide el Decreto Único Reglamentario del Sector Transporte.”, que en su artículo 2.2.1.8.3.3, frente al Informe de infracciones de transporte, establece lo siguiente: «Artículo 2.2.1.8.3.3. Informe de infracciones de transporte. Los agentes de control levantarán las infracciones a las normas de transporte en el formato que para el efecto reglamentará el Ministerio de Transporte. El informe de esta autoridad se tendrá como prueba para el inicio de la investigación administrativa correspondiente.».</a:t>
            </a:r>
            <a:endParaRPr lang="es-CO" sz="2000" dirty="0"/>
          </a:p>
        </p:txBody>
      </p:sp>
    </p:spTree>
    <p:extLst>
      <p:ext uri="{BB962C8B-B14F-4D97-AF65-F5344CB8AC3E}">
        <p14:creationId xmlns:p14="http://schemas.microsoft.com/office/powerpoint/2010/main" val="3584404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E21C7CA-B2B8-DF0F-2B13-81E7A09C515B}"/>
            </a:ext>
          </a:extLst>
        </p:cNvPr>
        <p:cNvGrpSpPr/>
        <p:nvPr/>
      </p:nvGrpSpPr>
      <p:grpSpPr>
        <a:xfrm>
          <a:off x="0" y="0"/>
          <a:ext cx="0" cy="0"/>
          <a:chOff x="0" y="0"/>
          <a:chExt cx="0" cy="0"/>
        </a:xfrm>
      </p:grpSpPr>
      <p:sp>
        <p:nvSpPr>
          <p:cNvPr id="20" name="CuadroTexto 19">
            <a:extLst>
              <a:ext uri="{FF2B5EF4-FFF2-40B4-BE49-F238E27FC236}">
                <a16:creationId xmlns:a16="http://schemas.microsoft.com/office/drawing/2014/main" xmlns="" id="{8A5BECC1-2699-2A89-CC79-C0E96F498573}"/>
              </a:ext>
            </a:extLst>
          </p:cNvPr>
          <p:cNvSpPr txBox="1"/>
          <p:nvPr/>
        </p:nvSpPr>
        <p:spPr>
          <a:xfrm>
            <a:off x="1384004" y="326572"/>
            <a:ext cx="8233308" cy="523220"/>
          </a:xfrm>
          <a:prstGeom prst="rect">
            <a:avLst/>
          </a:prstGeom>
          <a:noFill/>
        </p:spPr>
        <p:txBody>
          <a:bodyPr wrap="square" rtlCol="0">
            <a:spAutoFit/>
          </a:bodyPr>
          <a:lstStyle/>
          <a:p>
            <a:r>
              <a:rPr lang="es-CO" sz="2800" dirty="0"/>
              <a:t>RÉGIMEN NORMATIVO EN MATERIA DE TRANSPORTE</a:t>
            </a:r>
            <a:endParaRPr lang="es-CO" sz="2800" b="1" noProof="0" dirty="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cs typeface="Aharoni" panose="02010803020104030203" pitchFamily="2" charset="-79"/>
            </a:endParaRPr>
          </a:p>
        </p:txBody>
      </p:sp>
      <p:sp>
        <p:nvSpPr>
          <p:cNvPr id="2" name="Rectángulo 1">
            <a:extLst>
              <a:ext uri="{FF2B5EF4-FFF2-40B4-BE49-F238E27FC236}">
                <a16:creationId xmlns:a16="http://schemas.microsoft.com/office/drawing/2014/main" xmlns="" id="{5E552549-D11B-859E-1C88-93B6979E4B78}"/>
              </a:ext>
            </a:extLst>
          </p:cNvPr>
          <p:cNvSpPr/>
          <p:nvPr/>
        </p:nvSpPr>
        <p:spPr>
          <a:xfrm>
            <a:off x="0" y="306427"/>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3" name="Rectángulo 22">
            <a:extLst>
              <a:ext uri="{FF2B5EF4-FFF2-40B4-BE49-F238E27FC236}">
                <a16:creationId xmlns:a16="http://schemas.microsoft.com/office/drawing/2014/main" xmlns="" id="{D154077A-D890-069C-0BF9-C3AA9507A2D5}"/>
              </a:ext>
            </a:extLst>
          </p:cNvPr>
          <p:cNvSpPr/>
          <p:nvPr/>
        </p:nvSpPr>
        <p:spPr>
          <a:xfrm>
            <a:off x="0" y="547078"/>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4" name="Rectángulo 23">
            <a:extLst>
              <a:ext uri="{FF2B5EF4-FFF2-40B4-BE49-F238E27FC236}">
                <a16:creationId xmlns:a16="http://schemas.microsoft.com/office/drawing/2014/main" xmlns="" id="{24E22B06-F32D-FB56-7D46-BB6BE84B04E7}"/>
              </a:ext>
            </a:extLst>
          </p:cNvPr>
          <p:cNvSpPr/>
          <p:nvPr/>
        </p:nvSpPr>
        <p:spPr>
          <a:xfrm>
            <a:off x="0" y="787730"/>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5" name="Rectángulo 24">
            <a:extLst>
              <a:ext uri="{FF2B5EF4-FFF2-40B4-BE49-F238E27FC236}">
                <a16:creationId xmlns:a16="http://schemas.microsoft.com/office/drawing/2014/main" xmlns="" id="{B3758ED6-C8E6-7877-81E5-D2DB5CB784BE}"/>
              </a:ext>
            </a:extLst>
          </p:cNvPr>
          <p:cNvSpPr/>
          <p:nvPr/>
        </p:nvSpPr>
        <p:spPr>
          <a:xfrm>
            <a:off x="1177471" y="989307"/>
            <a:ext cx="1188357" cy="5161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nvGrpSpPr>
          <p:cNvPr id="3" name="Grupo 2">
            <a:extLst>
              <a:ext uri="{FF2B5EF4-FFF2-40B4-BE49-F238E27FC236}">
                <a16:creationId xmlns:a16="http://schemas.microsoft.com/office/drawing/2014/main" xmlns="" id="{0D324B3F-113C-AEF0-10AA-6AF885C6CA77}"/>
              </a:ext>
            </a:extLst>
          </p:cNvPr>
          <p:cNvGrpSpPr/>
          <p:nvPr/>
        </p:nvGrpSpPr>
        <p:grpSpPr>
          <a:xfrm>
            <a:off x="0" y="5972786"/>
            <a:ext cx="12177486" cy="558642"/>
            <a:chOff x="0" y="5972786"/>
            <a:chExt cx="12177486" cy="558642"/>
          </a:xfrm>
        </p:grpSpPr>
        <p:sp>
          <p:nvSpPr>
            <p:cNvPr id="26" name="Rectángulo 25">
              <a:extLst>
                <a:ext uri="{FF2B5EF4-FFF2-40B4-BE49-F238E27FC236}">
                  <a16:creationId xmlns:a16="http://schemas.microsoft.com/office/drawing/2014/main" xmlns="" id="{CE130FC5-C9F2-0A5E-DAFD-EC6E5FDC63AA}"/>
                </a:ext>
              </a:extLst>
            </p:cNvPr>
            <p:cNvSpPr/>
            <p:nvPr/>
          </p:nvSpPr>
          <p:spPr>
            <a:xfrm flipV="1">
              <a:off x="0" y="6473530"/>
              <a:ext cx="9202057" cy="5789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7" name="Rectángulo 26">
              <a:extLst>
                <a:ext uri="{FF2B5EF4-FFF2-40B4-BE49-F238E27FC236}">
                  <a16:creationId xmlns:a16="http://schemas.microsoft.com/office/drawing/2014/main" xmlns="" id="{436A943F-9507-D3E4-51EC-0B963051AAD7}"/>
                </a:ext>
              </a:extLst>
            </p:cNvPr>
            <p:cNvSpPr/>
            <p:nvPr/>
          </p:nvSpPr>
          <p:spPr>
            <a:xfrm flipV="1">
              <a:off x="10218058" y="5972786"/>
              <a:ext cx="1959428"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8" name="Rectángulo 27">
              <a:extLst>
                <a:ext uri="{FF2B5EF4-FFF2-40B4-BE49-F238E27FC236}">
                  <a16:creationId xmlns:a16="http://schemas.microsoft.com/office/drawing/2014/main" xmlns="" id="{67AD8DDD-7902-FDB0-3844-EF67A632E77A}"/>
                </a:ext>
              </a:extLst>
            </p:cNvPr>
            <p:cNvSpPr/>
            <p:nvPr/>
          </p:nvSpPr>
          <p:spPr>
            <a:xfrm rot="20058610" flipV="1">
              <a:off x="9134377" y="6239818"/>
              <a:ext cx="1144869"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sp>
        <p:nvSpPr>
          <p:cNvPr id="29" name="Rectángulo 28">
            <a:extLst>
              <a:ext uri="{FF2B5EF4-FFF2-40B4-BE49-F238E27FC236}">
                <a16:creationId xmlns:a16="http://schemas.microsoft.com/office/drawing/2014/main" xmlns="" id="{5E5C9967-7659-31EC-E52A-B991D7D7EE9F}"/>
              </a:ext>
            </a:extLst>
          </p:cNvPr>
          <p:cNvSpPr/>
          <p:nvPr/>
        </p:nvSpPr>
        <p:spPr>
          <a:xfrm rot="18655186" flipV="1">
            <a:off x="11101854" y="481955"/>
            <a:ext cx="1296521"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0" name="Rectángulo 29">
            <a:extLst>
              <a:ext uri="{FF2B5EF4-FFF2-40B4-BE49-F238E27FC236}">
                <a16:creationId xmlns:a16="http://schemas.microsoft.com/office/drawing/2014/main" xmlns="" id="{B2CB786E-EEC0-8C5F-0C3C-644364DCC4F6}"/>
              </a:ext>
            </a:extLst>
          </p:cNvPr>
          <p:cNvSpPr/>
          <p:nvPr/>
        </p:nvSpPr>
        <p:spPr>
          <a:xfrm>
            <a:off x="10130973" y="955534"/>
            <a:ext cx="1188357" cy="5161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1" name="Rectángulo 30">
            <a:extLst>
              <a:ext uri="{FF2B5EF4-FFF2-40B4-BE49-F238E27FC236}">
                <a16:creationId xmlns:a16="http://schemas.microsoft.com/office/drawing/2014/main" xmlns="" id="{4FDC784A-9A37-4747-DD09-07EB9D19552C}"/>
              </a:ext>
            </a:extLst>
          </p:cNvPr>
          <p:cNvSpPr/>
          <p:nvPr/>
        </p:nvSpPr>
        <p:spPr>
          <a:xfrm>
            <a:off x="9419771" y="6212424"/>
            <a:ext cx="2772229" cy="369332"/>
          </a:xfrm>
          <a:prstGeom prst="rect">
            <a:avLst/>
          </a:prstGeom>
          <a:noFill/>
        </p:spPr>
        <p:txBody>
          <a:bodyPr wrap="square" lIns="91440" tIns="45720" rIns="91440" bIns="45720">
            <a:spAutoFit/>
          </a:bodyPr>
          <a:lstStyle/>
          <a:p>
            <a:pPr algn="ctr"/>
            <a:r>
              <a:rPr lang="es-CO" b="1" cap="none" spc="0" noProof="0" dirty="0">
                <a:ln w="9525">
                  <a:solidFill>
                    <a:srgbClr val="002060"/>
                  </a:solidFill>
                  <a:prstDash val="solid"/>
                </a:ln>
                <a:solidFill>
                  <a:srgbClr val="002060"/>
                </a:solidFill>
                <a:effectLst>
                  <a:outerShdw blurRad="38100" dist="38100" dir="2700000" algn="tl">
                    <a:srgbClr val="000000">
                      <a:alpha val="43137"/>
                    </a:srgbClr>
                  </a:outerShdw>
                </a:effectLst>
                <a:latin typeface="+mj-lt"/>
              </a:rPr>
              <a:t>Secretaria de Tránsito </a:t>
            </a:r>
          </a:p>
        </p:txBody>
      </p:sp>
      <p:sp>
        <p:nvSpPr>
          <p:cNvPr id="5" name="Elipse 4">
            <a:extLst>
              <a:ext uri="{FF2B5EF4-FFF2-40B4-BE49-F238E27FC236}">
                <a16:creationId xmlns:a16="http://schemas.microsoft.com/office/drawing/2014/main" xmlns="" id="{592CFAE0-E97B-B13F-A383-002F9B80DF9A}"/>
              </a:ext>
            </a:extLst>
          </p:cNvPr>
          <p:cNvSpPr/>
          <p:nvPr/>
        </p:nvSpPr>
        <p:spPr>
          <a:xfrm>
            <a:off x="9970803" y="-729010"/>
            <a:ext cx="2744219" cy="2685143"/>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Rectángulo 5">
            <a:extLst>
              <a:ext uri="{FF2B5EF4-FFF2-40B4-BE49-F238E27FC236}">
                <a16:creationId xmlns:a16="http://schemas.microsoft.com/office/drawing/2014/main" xmlns="" id="{CB592E55-BFE4-AB05-A19A-E2E90E1657E3}"/>
              </a:ext>
            </a:extLst>
          </p:cNvPr>
          <p:cNvSpPr/>
          <p:nvPr/>
        </p:nvSpPr>
        <p:spPr>
          <a:xfrm>
            <a:off x="9027886" y="-1190171"/>
            <a:ext cx="4484914" cy="1146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2" name="Rectángulo 31">
            <a:extLst>
              <a:ext uri="{FF2B5EF4-FFF2-40B4-BE49-F238E27FC236}">
                <a16:creationId xmlns:a16="http://schemas.microsoft.com/office/drawing/2014/main" xmlns="" id="{9292F8C1-A80F-5521-2D33-B2BA40382F21}"/>
              </a:ext>
            </a:extLst>
          </p:cNvPr>
          <p:cNvSpPr/>
          <p:nvPr/>
        </p:nvSpPr>
        <p:spPr>
          <a:xfrm rot="16200000">
            <a:off x="10557011" y="1576737"/>
            <a:ext cx="4484914" cy="1146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7" name="CuadroTexto 6">
            <a:extLst>
              <a:ext uri="{FF2B5EF4-FFF2-40B4-BE49-F238E27FC236}">
                <a16:creationId xmlns:a16="http://schemas.microsoft.com/office/drawing/2014/main" xmlns="" id="{AD0DF989-D856-45B2-3F1E-D103DC8E3CF6}"/>
              </a:ext>
            </a:extLst>
          </p:cNvPr>
          <p:cNvSpPr txBox="1"/>
          <p:nvPr/>
        </p:nvSpPr>
        <p:spPr>
          <a:xfrm>
            <a:off x="429611" y="1066505"/>
            <a:ext cx="10889719" cy="5262979"/>
          </a:xfrm>
          <a:prstGeom prst="rect">
            <a:avLst/>
          </a:prstGeom>
          <a:noFill/>
        </p:spPr>
        <p:txBody>
          <a:bodyPr wrap="square">
            <a:spAutoFit/>
          </a:bodyPr>
          <a:lstStyle/>
          <a:p>
            <a:pPr algn="just"/>
            <a:r>
              <a:rPr lang="es-ES" sz="2400" dirty="0"/>
              <a:t>Para el efecto, el Ministerio de Transporte expidió la Resolución 20203040003785 del 26 de mayo de 2020: “Por la cual se adecua la reglamentación para la adopción del Informe Único de Infracciones al Transporte “IUIT” y se dictan otras disposiciones” entre otras, adoptó el formato para el Informe Único de Infracciones al Transporte “IUIT”. </a:t>
            </a:r>
          </a:p>
          <a:p>
            <a:pPr algn="just"/>
            <a:r>
              <a:rPr lang="es-ES" sz="2400" dirty="0"/>
              <a:t>«Artículo 1°. Objeto. La presente resolución tiene por objeto adecuar la reglamentación que adopta el formato de Informe Único de Infracciones al Transporte “IUIT”. </a:t>
            </a:r>
          </a:p>
          <a:p>
            <a:pPr algn="just"/>
            <a:r>
              <a:rPr lang="es-ES" sz="2400" dirty="0"/>
              <a:t>Artículo 2°. Ámbito de aplicación. La presente resolución está dirigida a las autoridades de transporte o en las que estas deleguen tal atribución y los Cuerpos Operativos de Control. </a:t>
            </a:r>
          </a:p>
          <a:p>
            <a:pPr algn="just"/>
            <a:r>
              <a:rPr lang="es-ES" sz="2400" dirty="0"/>
              <a:t>Artículo 3°. Informe Único de Infracciones al Transporte. Adóptese el formato para el Informe Único de Infracciones al Transporte “IUIT”, anexo a la presente resolución, el cual hace parte integral de la misma.»</a:t>
            </a:r>
            <a:endParaRPr lang="es-CO" sz="2400" dirty="0"/>
          </a:p>
        </p:txBody>
      </p:sp>
    </p:spTree>
    <p:extLst>
      <p:ext uri="{BB962C8B-B14F-4D97-AF65-F5344CB8AC3E}">
        <p14:creationId xmlns:p14="http://schemas.microsoft.com/office/powerpoint/2010/main" val="3513054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EBCDCAA-31A5-E84A-2E60-55F1BC5799EE}"/>
            </a:ext>
          </a:extLst>
        </p:cNvPr>
        <p:cNvGrpSpPr/>
        <p:nvPr/>
      </p:nvGrpSpPr>
      <p:grpSpPr>
        <a:xfrm>
          <a:off x="0" y="0"/>
          <a:ext cx="0" cy="0"/>
          <a:chOff x="0" y="0"/>
          <a:chExt cx="0" cy="0"/>
        </a:xfrm>
      </p:grpSpPr>
      <p:sp>
        <p:nvSpPr>
          <p:cNvPr id="20" name="CuadroTexto 19">
            <a:extLst>
              <a:ext uri="{FF2B5EF4-FFF2-40B4-BE49-F238E27FC236}">
                <a16:creationId xmlns:a16="http://schemas.microsoft.com/office/drawing/2014/main" xmlns="" id="{A238C22B-D6DE-8F68-F10E-58A152604244}"/>
              </a:ext>
            </a:extLst>
          </p:cNvPr>
          <p:cNvSpPr txBox="1"/>
          <p:nvPr/>
        </p:nvSpPr>
        <p:spPr>
          <a:xfrm>
            <a:off x="1052533" y="117474"/>
            <a:ext cx="8918269" cy="830997"/>
          </a:xfrm>
          <a:prstGeom prst="rect">
            <a:avLst/>
          </a:prstGeom>
          <a:noFill/>
        </p:spPr>
        <p:txBody>
          <a:bodyPr wrap="square" rtlCol="0">
            <a:spAutoFit/>
          </a:bodyPr>
          <a:lstStyle/>
          <a:p>
            <a:pPr algn="ctr"/>
            <a:r>
              <a:rPr lang="es-CO" sz="2800" dirty="0"/>
              <a:t>DECRETO 1079 DE 2015</a:t>
            </a:r>
          </a:p>
          <a:p>
            <a:pPr algn="ctr"/>
            <a:r>
              <a:rPr lang="es-ES" sz="2000" dirty="0"/>
              <a:t>Por medio del cual se expide el Decreto Único Reglamentario del Sector Transporte.</a:t>
            </a:r>
            <a:endParaRPr lang="es-CO" sz="2000" b="1" noProof="0" dirty="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cs typeface="Aharoni" panose="02010803020104030203" pitchFamily="2" charset="-79"/>
            </a:endParaRPr>
          </a:p>
        </p:txBody>
      </p:sp>
      <p:sp>
        <p:nvSpPr>
          <p:cNvPr id="2" name="Rectángulo 1">
            <a:extLst>
              <a:ext uri="{FF2B5EF4-FFF2-40B4-BE49-F238E27FC236}">
                <a16:creationId xmlns:a16="http://schemas.microsoft.com/office/drawing/2014/main" xmlns="" id="{25214A0B-B026-CEF9-3CE4-578D620FDE6A}"/>
              </a:ext>
            </a:extLst>
          </p:cNvPr>
          <p:cNvSpPr/>
          <p:nvPr/>
        </p:nvSpPr>
        <p:spPr>
          <a:xfrm>
            <a:off x="0" y="306427"/>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3" name="Rectángulo 22">
            <a:extLst>
              <a:ext uri="{FF2B5EF4-FFF2-40B4-BE49-F238E27FC236}">
                <a16:creationId xmlns:a16="http://schemas.microsoft.com/office/drawing/2014/main" xmlns="" id="{FAF76949-1DB1-0862-8BFE-F437E891E564}"/>
              </a:ext>
            </a:extLst>
          </p:cNvPr>
          <p:cNvSpPr/>
          <p:nvPr/>
        </p:nvSpPr>
        <p:spPr>
          <a:xfrm>
            <a:off x="0" y="547078"/>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4" name="Rectángulo 23">
            <a:extLst>
              <a:ext uri="{FF2B5EF4-FFF2-40B4-BE49-F238E27FC236}">
                <a16:creationId xmlns:a16="http://schemas.microsoft.com/office/drawing/2014/main" xmlns="" id="{6446FF58-AB35-A51F-3808-8CB0308ACC91}"/>
              </a:ext>
            </a:extLst>
          </p:cNvPr>
          <p:cNvSpPr/>
          <p:nvPr/>
        </p:nvSpPr>
        <p:spPr>
          <a:xfrm>
            <a:off x="0" y="787730"/>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5" name="Rectángulo 24">
            <a:extLst>
              <a:ext uri="{FF2B5EF4-FFF2-40B4-BE49-F238E27FC236}">
                <a16:creationId xmlns:a16="http://schemas.microsoft.com/office/drawing/2014/main" xmlns="" id="{7E1A5635-65D8-A121-40FF-03BBB61E1BFB}"/>
              </a:ext>
            </a:extLst>
          </p:cNvPr>
          <p:cNvSpPr/>
          <p:nvPr/>
        </p:nvSpPr>
        <p:spPr>
          <a:xfrm>
            <a:off x="1177471" y="989307"/>
            <a:ext cx="1188357" cy="5161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nvGrpSpPr>
          <p:cNvPr id="3" name="Grupo 2">
            <a:extLst>
              <a:ext uri="{FF2B5EF4-FFF2-40B4-BE49-F238E27FC236}">
                <a16:creationId xmlns:a16="http://schemas.microsoft.com/office/drawing/2014/main" xmlns="" id="{F8BC4592-297C-9293-FC3B-92E70519ADB1}"/>
              </a:ext>
            </a:extLst>
          </p:cNvPr>
          <p:cNvGrpSpPr/>
          <p:nvPr/>
        </p:nvGrpSpPr>
        <p:grpSpPr>
          <a:xfrm>
            <a:off x="0" y="5972786"/>
            <a:ext cx="12177486" cy="558642"/>
            <a:chOff x="0" y="5972786"/>
            <a:chExt cx="12177486" cy="558642"/>
          </a:xfrm>
        </p:grpSpPr>
        <p:sp>
          <p:nvSpPr>
            <p:cNvPr id="26" name="Rectángulo 25">
              <a:extLst>
                <a:ext uri="{FF2B5EF4-FFF2-40B4-BE49-F238E27FC236}">
                  <a16:creationId xmlns:a16="http://schemas.microsoft.com/office/drawing/2014/main" xmlns="" id="{18EF25EA-4FB3-90E7-1A66-BB9927C0EA05}"/>
                </a:ext>
              </a:extLst>
            </p:cNvPr>
            <p:cNvSpPr/>
            <p:nvPr/>
          </p:nvSpPr>
          <p:spPr>
            <a:xfrm flipV="1">
              <a:off x="0" y="6473530"/>
              <a:ext cx="9202057" cy="5789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7" name="Rectángulo 26">
              <a:extLst>
                <a:ext uri="{FF2B5EF4-FFF2-40B4-BE49-F238E27FC236}">
                  <a16:creationId xmlns:a16="http://schemas.microsoft.com/office/drawing/2014/main" xmlns="" id="{993217F4-7909-D252-9B95-A70C148D53EB}"/>
                </a:ext>
              </a:extLst>
            </p:cNvPr>
            <p:cNvSpPr/>
            <p:nvPr/>
          </p:nvSpPr>
          <p:spPr>
            <a:xfrm flipV="1">
              <a:off x="10218058" y="5972786"/>
              <a:ext cx="1959428"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8" name="Rectángulo 27">
              <a:extLst>
                <a:ext uri="{FF2B5EF4-FFF2-40B4-BE49-F238E27FC236}">
                  <a16:creationId xmlns:a16="http://schemas.microsoft.com/office/drawing/2014/main" xmlns="" id="{417192FA-9681-7BDD-4792-A41576DFB411}"/>
                </a:ext>
              </a:extLst>
            </p:cNvPr>
            <p:cNvSpPr/>
            <p:nvPr/>
          </p:nvSpPr>
          <p:spPr>
            <a:xfrm rot="20058610" flipV="1">
              <a:off x="9134377" y="6239818"/>
              <a:ext cx="1144869"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sp>
        <p:nvSpPr>
          <p:cNvPr id="29" name="Rectángulo 28">
            <a:extLst>
              <a:ext uri="{FF2B5EF4-FFF2-40B4-BE49-F238E27FC236}">
                <a16:creationId xmlns:a16="http://schemas.microsoft.com/office/drawing/2014/main" xmlns="" id="{A641EE4D-F441-703E-7643-710AA1F6FDB1}"/>
              </a:ext>
            </a:extLst>
          </p:cNvPr>
          <p:cNvSpPr/>
          <p:nvPr/>
        </p:nvSpPr>
        <p:spPr>
          <a:xfrm rot="18655186" flipV="1">
            <a:off x="11101854" y="481955"/>
            <a:ext cx="1296521"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0" name="Rectángulo 29">
            <a:extLst>
              <a:ext uri="{FF2B5EF4-FFF2-40B4-BE49-F238E27FC236}">
                <a16:creationId xmlns:a16="http://schemas.microsoft.com/office/drawing/2014/main" xmlns="" id="{F50816DF-7B22-D669-A020-B3CB408F2578}"/>
              </a:ext>
            </a:extLst>
          </p:cNvPr>
          <p:cNvSpPr/>
          <p:nvPr/>
        </p:nvSpPr>
        <p:spPr>
          <a:xfrm>
            <a:off x="10130973" y="955534"/>
            <a:ext cx="1188357" cy="5161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1" name="Rectángulo 30">
            <a:extLst>
              <a:ext uri="{FF2B5EF4-FFF2-40B4-BE49-F238E27FC236}">
                <a16:creationId xmlns:a16="http://schemas.microsoft.com/office/drawing/2014/main" xmlns="" id="{29440B33-90D9-5327-2367-A9ECBE769F9F}"/>
              </a:ext>
            </a:extLst>
          </p:cNvPr>
          <p:cNvSpPr/>
          <p:nvPr/>
        </p:nvSpPr>
        <p:spPr>
          <a:xfrm>
            <a:off x="9419771" y="6212424"/>
            <a:ext cx="2772229" cy="369332"/>
          </a:xfrm>
          <a:prstGeom prst="rect">
            <a:avLst/>
          </a:prstGeom>
          <a:noFill/>
        </p:spPr>
        <p:txBody>
          <a:bodyPr wrap="square" lIns="91440" tIns="45720" rIns="91440" bIns="45720">
            <a:spAutoFit/>
          </a:bodyPr>
          <a:lstStyle/>
          <a:p>
            <a:pPr algn="ctr"/>
            <a:r>
              <a:rPr lang="es-CO" b="1" cap="none" spc="0" noProof="0" dirty="0">
                <a:ln w="9525">
                  <a:solidFill>
                    <a:srgbClr val="002060"/>
                  </a:solidFill>
                  <a:prstDash val="solid"/>
                </a:ln>
                <a:solidFill>
                  <a:srgbClr val="002060"/>
                </a:solidFill>
                <a:effectLst>
                  <a:outerShdw blurRad="38100" dist="38100" dir="2700000" algn="tl">
                    <a:srgbClr val="000000">
                      <a:alpha val="43137"/>
                    </a:srgbClr>
                  </a:outerShdw>
                </a:effectLst>
                <a:latin typeface="+mj-lt"/>
              </a:rPr>
              <a:t>Secretaria de Tránsito </a:t>
            </a:r>
          </a:p>
        </p:txBody>
      </p:sp>
      <p:sp>
        <p:nvSpPr>
          <p:cNvPr id="5" name="Elipse 4">
            <a:extLst>
              <a:ext uri="{FF2B5EF4-FFF2-40B4-BE49-F238E27FC236}">
                <a16:creationId xmlns:a16="http://schemas.microsoft.com/office/drawing/2014/main" xmlns="" id="{7699CB2E-1422-3C1E-45AC-04F8ED564806}"/>
              </a:ext>
            </a:extLst>
          </p:cNvPr>
          <p:cNvSpPr/>
          <p:nvPr/>
        </p:nvSpPr>
        <p:spPr>
          <a:xfrm>
            <a:off x="9970803" y="-729010"/>
            <a:ext cx="2744219" cy="2685143"/>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Rectángulo 5">
            <a:extLst>
              <a:ext uri="{FF2B5EF4-FFF2-40B4-BE49-F238E27FC236}">
                <a16:creationId xmlns:a16="http://schemas.microsoft.com/office/drawing/2014/main" xmlns="" id="{AB7C9FF4-4C95-7942-1D4D-9B538C581CE7}"/>
              </a:ext>
            </a:extLst>
          </p:cNvPr>
          <p:cNvSpPr/>
          <p:nvPr/>
        </p:nvSpPr>
        <p:spPr>
          <a:xfrm>
            <a:off x="9027886" y="-1190171"/>
            <a:ext cx="4484914" cy="1146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2" name="Rectángulo 31">
            <a:extLst>
              <a:ext uri="{FF2B5EF4-FFF2-40B4-BE49-F238E27FC236}">
                <a16:creationId xmlns:a16="http://schemas.microsoft.com/office/drawing/2014/main" xmlns="" id="{574A4407-C8DC-669C-29CA-B772A545E5F5}"/>
              </a:ext>
            </a:extLst>
          </p:cNvPr>
          <p:cNvSpPr/>
          <p:nvPr/>
        </p:nvSpPr>
        <p:spPr>
          <a:xfrm rot="16200000">
            <a:off x="10557011" y="1576737"/>
            <a:ext cx="4484914" cy="1146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8" name="CuadroTexto 7">
            <a:extLst>
              <a:ext uri="{FF2B5EF4-FFF2-40B4-BE49-F238E27FC236}">
                <a16:creationId xmlns:a16="http://schemas.microsoft.com/office/drawing/2014/main" xmlns="" id="{063C4230-A3FA-7827-103B-B4CC9E26B1B7}"/>
              </a:ext>
            </a:extLst>
          </p:cNvPr>
          <p:cNvSpPr txBox="1"/>
          <p:nvPr/>
        </p:nvSpPr>
        <p:spPr>
          <a:xfrm>
            <a:off x="131444" y="966902"/>
            <a:ext cx="11771811" cy="646331"/>
          </a:xfrm>
          <a:prstGeom prst="rect">
            <a:avLst/>
          </a:prstGeom>
          <a:noFill/>
        </p:spPr>
        <p:txBody>
          <a:bodyPr wrap="square">
            <a:spAutoFit/>
          </a:bodyPr>
          <a:lstStyle/>
          <a:p>
            <a:pPr algn="ctr"/>
            <a:r>
              <a:rPr lang="es-CO" b="1" dirty="0"/>
              <a:t>CAPÍTULO 1 </a:t>
            </a:r>
          </a:p>
          <a:p>
            <a:pPr algn="ctr"/>
            <a:r>
              <a:rPr lang="es-CO" b="1" dirty="0"/>
              <a:t>Servicio Público de Transporte Terrestre Automotor Colectivo Metropolitano, Distrital y Municipal de Pasajeros </a:t>
            </a:r>
          </a:p>
        </p:txBody>
      </p:sp>
      <p:sp>
        <p:nvSpPr>
          <p:cNvPr id="10" name="CuadroTexto 9">
            <a:extLst>
              <a:ext uri="{FF2B5EF4-FFF2-40B4-BE49-F238E27FC236}">
                <a16:creationId xmlns:a16="http://schemas.microsoft.com/office/drawing/2014/main" xmlns="" id="{18D3197A-D3D2-834E-1A38-B6CD78B5E41C}"/>
              </a:ext>
            </a:extLst>
          </p:cNvPr>
          <p:cNvSpPr txBox="1"/>
          <p:nvPr/>
        </p:nvSpPr>
        <p:spPr>
          <a:xfrm>
            <a:off x="231596" y="1745743"/>
            <a:ext cx="11903254" cy="3277820"/>
          </a:xfrm>
          <a:prstGeom prst="rect">
            <a:avLst/>
          </a:prstGeom>
          <a:noFill/>
        </p:spPr>
        <p:txBody>
          <a:bodyPr wrap="square">
            <a:spAutoFit/>
          </a:bodyPr>
          <a:lstStyle/>
          <a:p>
            <a:pPr>
              <a:lnSpc>
                <a:spcPct val="150000"/>
              </a:lnSpc>
            </a:pPr>
            <a:r>
              <a:rPr lang="es-ES" b="1" dirty="0"/>
              <a:t>SECCIÓN 4: </a:t>
            </a:r>
            <a:r>
              <a:rPr lang="es-ES" dirty="0"/>
              <a:t>Seguros Artículo 2.2.1.1.4.1. Pólizas.</a:t>
            </a:r>
          </a:p>
          <a:p>
            <a:pPr>
              <a:lnSpc>
                <a:spcPct val="150000"/>
              </a:lnSpc>
            </a:pPr>
            <a:r>
              <a:rPr lang="es-ES" b="1" dirty="0"/>
              <a:t>SECCIÓN 5: </a:t>
            </a:r>
            <a:r>
              <a:rPr lang="es-ES" dirty="0"/>
              <a:t>Prestación del servicio - Artículo 2.2.1.1.5.1. Radio de acción. El radio de acción de las empresas que se habiliten en virtud de esta disposición será de carácter Metropolitano, Distrital o Municipal según el caso.</a:t>
            </a:r>
          </a:p>
          <a:p>
            <a:pPr>
              <a:lnSpc>
                <a:spcPct val="150000"/>
              </a:lnSpc>
            </a:pPr>
            <a:r>
              <a:rPr lang="es-ES" b="1" dirty="0"/>
              <a:t>SECCIÓN 11:  </a:t>
            </a:r>
            <a:r>
              <a:rPr lang="es-ES" dirty="0"/>
              <a:t>Tarjeta de operación - </a:t>
            </a:r>
            <a:r>
              <a:rPr lang="es-CO" dirty="0"/>
              <a:t>documento único que autoriza a un vehículo automotor para prestar el servicio público</a:t>
            </a:r>
          </a:p>
          <a:p>
            <a:pPr>
              <a:lnSpc>
                <a:spcPct val="150000"/>
              </a:lnSpc>
            </a:pPr>
            <a:r>
              <a:rPr lang="es-ES" b="1" dirty="0"/>
              <a:t>Artículo 2.2.1.1.11.7. Obligación de portarla</a:t>
            </a:r>
            <a:r>
              <a:rPr lang="es-ES" dirty="0"/>
              <a:t>. El conductor del vehículo deberá portar el original de la tarjeta de operación y presentarla a la autoridad competente que la solicite.</a:t>
            </a:r>
          </a:p>
          <a:p>
            <a:pPr>
              <a:lnSpc>
                <a:spcPct val="150000"/>
              </a:lnSpc>
            </a:pPr>
            <a:endParaRPr lang="es-CO" dirty="0"/>
          </a:p>
          <a:p>
            <a:endParaRPr lang="es-CO" dirty="0"/>
          </a:p>
        </p:txBody>
      </p:sp>
    </p:spTree>
    <p:extLst>
      <p:ext uri="{BB962C8B-B14F-4D97-AF65-F5344CB8AC3E}">
        <p14:creationId xmlns:p14="http://schemas.microsoft.com/office/powerpoint/2010/main" val="2511150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AA71A97-282B-7C5B-BFAF-F1BD94EC7F63}"/>
            </a:ext>
          </a:extLst>
        </p:cNvPr>
        <p:cNvGrpSpPr/>
        <p:nvPr/>
      </p:nvGrpSpPr>
      <p:grpSpPr>
        <a:xfrm>
          <a:off x="0" y="0"/>
          <a:ext cx="0" cy="0"/>
          <a:chOff x="0" y="0"/>
          <a:chExt cx="0" cy="0"/>
        </a:xfrm>
      </p:grpSpPr>
      <p:sp>
        <p:nvSpPr>
          <p:cNvPr id="20" name="CuadroTexto 19">
            <a:extLst>
              <a:ext uri="{FF2B5EF4-FFF2-40B4-BE49-F238E27FC236}">
                <a16:creationId xmlns:a16="http://schemas.microsoft.com/office/drawing/2014/main" xmlns="" id="{9125D20A-EFC9-0139-C2A6-0B9EE1E0BDF6}"/>
              </a:ext>
            </a:extLst>
          </p:cNvPr>
          <p:cNvSpPr txBox="1"/>
          <p:nvPr/>
        </p:nvSpPr>
        <p:spPr>
          <a:xfrm>
            <a:off x="1052533" y="117474"/>
            <a:ext cx="8918269" cy="830997"/>
          </a:xfrm>
          <a:prstGeom prst="rect">
            <a:avLst/>
          </a:prstGeom>
          <a:noFill/>
        </p:spPr>
        <p:txBody>
          <a:bodyPr wrap="square" rtlCol="0">
            <a:spAutoFit/>
          </a:bodyPr>
          <a:lstStyle/>
          <a:p>
            <a:pPr algn="ctr"/>
            <a:r>
              <a:rPr lang="es-CO" sz="2800" dirty="0"/>
              <a:t>DECRETO 1079 DE 2015</a:t>
            </a:r>
          </a:p>
          <a:p>
            <a:pPr algn="ctr"/>
            <a:r>
              <a:rPr lang="es-ES" sz="2000" dirty="0"/>
              <a:t>Por medio del cual se expide el Decreto Único Reglamentario del Sector Transporte.</a:t>
            </a:r>
            <a:endParaRPr lang="es-CO" sz="2000" b="1" noProof="0" dirty="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cs typeface="Aharoni" panose="02010803020104030203" pitchFamily="2" charset="-79"/>
            </a:endParaRPr>
          </a:p>
        </p:txBody>
      </p:sp>
      <p:sp>
        <p:nvSpPr>
          <p:cNvPr id="2" name="Rectángulo 1">
            <a:extLst>
              <a:ext uri="{FF2B5EF4-FFF2-40B4-BE49-F238E27FC236}">
                <a16:creationId xmlns:a16="http://schemas.microsoft.com/office/drawing/2014/main" xmlns="" id="{70A9907F-1E0E-5B17-2E9A-349A657E9D3E}"/>
              </a:ext>
            </a:extLst>
          </p:cNvPr>
          <p:cNvSpPr/>
          <p:nvPr/>
        </p:nvSpPr>
        <p:spPr>
          <a:xfrm>
            <a:off x="0" y="306427"/>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3" name="Rectángulo 22">
            <a:extLst>
              <a:ext uri="{FF2B5EF4-FFF2-40B4-BE49-F238E27FC236}">
                <a16:creationId xmlns:a16="http://schemas.microsoft.com/office/drawing/2014/main" xmlns="" id="{4AE0F641-08F5-FA2C-8EFE-A9CD0B217FB0}"/>
              </a:ext>
            </a:extLst>
          </p:cNvPr>
          <p:cNvSpPr/>
          <p:nvPr/>
        </p:nvSpPr>
        <p:spPr>
          <a:xfrm>
            <a:off x="0" y="547078"/>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4" name="Rectángulo 23">
            <a:extLst>
              <a:ext uri="{FF2B5EF4-FFF2-40B4-BE49-F238E27FC236}">
                <a16:creationId xmlns:a16="http://schemas.microsoft.com/office/drawing/2014/main" xmlns="" id="{659D14CD-77B1-10F2-C7A2-47BE38CDE9EB}"/>
              </a:ext>
            </a:extLst>
          </p:cNvPr>
          <p:cNvSpPr/>
          <p:nvPr/>
        </p:nvSpPr>
        <p:spPr>
          <a:xfrm>
            <a:off x="0" y="787730"/>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5" name="Rectángulo 24">
            <a:extLst>
              <a:ext uri="{FF2B5EF4-FFF2-40B4-BE49-F238E27FC236}">
                <a16:creationId xmlns:a16="http://schemas.microsoft.com/office/drawing/2014/main" xmlns="" id="{05C33286-475A-695E-67D0-E51C5B5D990C}"/>
              </a:ext>
            </a:extLst>
          </p:cNvPr>
          <p:cNvSpPr/>
          <p:nvPr/>
        </p:nvSpPr>
        <p:spPr>
          <a:xfrm>
            <a:off x="1177471" y="989307"/>
            <a:ext cx="1188357" cy="5161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nvGrpSpPr>
          <p:cNvPr id="3" name="Grupo 2">
            <a:extLst>
              <a:ext uri="{FF2B5EF4-FFF2-40B4-BE49-F238E27FC236}">
                <a16:creationId xmlns:a16="http://schemas.microsoft.com/office/drawing/2014/main" xmlns="" id="{15E98B44-87C5-4F76-5477-827144465B34}"/>
              </a:ext>
            </a:extLst>
          </p:cNvPr>
          <p:cNvGrpSpPr/>
          <p:nvPr/>
        </p:nvGrpSpPr>
        <p:grpSpPr>
          <a:xfrm>
            <a:off x="0" y="5972786"/>
            <a:ext cx="12177486" cy="558642"/>
            <a:chOff x="0" y="5972786"/>
            <a:chExt cx="12177486" cy="558642"/>
          </a:xfrm>
        </p:grpSpPr>
        <p:sp>
          <p:nvSpPr>
            <p:cNvPr id="26" name="Rectángulo 25">
              <a:extLst>
                <a:ext uri="{FF2B5EF4-FFF2-40B4-BE49-F238E27FC236}">
                  <a16:creationId xmlns:a16="http://schemas.microsoft.com/office/drawing/2014/main" xmlns="" id="{E745863F-26EA-90AF-2A86-3A7BFDD5A3A3}"/>
                </a:ext>
              </a:extLst>
            </p:cNvPr>
            <p:cNvSpPr/>
            <p:nvPr/>
          </p:nvSpPr>
          <p:spPr>
            <a:xfrm flipV="1">
              <a:off x="0" y="6473530"/>
              <a:ext cx="9202057" cy="5789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7" name="Rectángulo 26">
              <a:extLst>
                <a:ext uri="{FF2B5EF4-FFF2-40B4-BE49-F238E27FC236}">
                  <a16:creationId xmlns:a16="http://schemas.microsoft.com/office/drawing/2014/main" xmlns="" id="{EC9D6FA7-8288-871E-6811-143F66A29FF6}"/>
                </a:ext>
              </a:extLst>
            </p:cNvPr>
            <p:cNvSpPr/>
            <p:nvPr/>
          </p:nvSpPr>
          <p:spPr>
            <a:xfrm flipV="1">
              <a:off x="10218058" y="5972786"/>
              <a:ext cx="1959428"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8" name="Rectángulo 27">
              <a:extLst>
                <a:ext uri="{FF2B5EF4-FFF2-40B4-BE49-F238E27FC236}">
                  <a16:creationId xmlns:a16="http://schemas.microsoft.com/office/drawing/2014/main" xmlns="" id="{C988D2AB-D740-4405-A6D8-906914E02AC4}"/>
                </a:ext>
              </a:extLst>
            </p:cNvPr>
            <p:cNvSpPr/>
            <p:nvPr/>
          </p:nvSpPr>
          <p:spPr>
            <a:xfrm rot="20058610" flipV="1">
              <a:off x="9134377" y="6239818"/>
              <a:ext cx="1144869"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sp>
        <p:nvSpPr>
          <p:cNvPr id="29" name="Rectángulo 28">
            <a:extLst>
              <a:ext uri="{FF2B5EF4-FFF2-40B4-BE49-F238E27FC236}">
                <a16:creationId xmlns:a16="http://schemas.microsoft.com/office/drawing/2014/main" xmlns="" id="{2A81DA92-F323-4705-8C4D-F3C12EA5DE11}"/>
              </a:ext>
            </a:extLst>
          </p:cNvPr>
          <p:cNvSpPr/>
          <p:nvPr/>
        </p:nvSpPr>
        <p:spPr>
          <a:xfrm rot="18655186" flipV="1">
            <a:off x="11101854" y="481955"/>
            <a:ext cx="1296521"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0" name="Rectángulo 29">
            <a:extLst>
              <a:ext uri="{FF2B5EF4-FFF2-40B4-BE49-F238E27FC236}">
                <a16:creationId xmlns:a16="http://schemas.microsoft.com/office/drawing/2014/main" xmlns="" id="{43FD68C1-9354-EB05-14ED-835938AAA658}"/>
              </a:ext>
            </a:extLst>
          </p:cNvPr>
          <p:cNvSpPr/>
          <p:nvPr/>
        </p:nvSpPr>
        <p:spPr>
          <a:xfrm>
            <a:off x="10130973" y="955534"/>
            <a:ext cx="1188357" cy="5161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1" name="Rectángulo 30">
            <a:extLst>
              <a:ext uri="{FF2B5EF4-FFF2-40B4-BE49-F238E27FC236}">
                <a16:creationId xmlns:a16="http://schemas.microsoft.com/office/drawing/2014/main" xmlns="" id="{044812E2-EBF7-A7CE-1A03-E6CD3788433D}"/>
              </a:ext>
            </a:extLst>
          </p:cNvPr>
          <p:cNvSpPr/>
          <p:nvPr/>
        </p:nvSpPr>
        <p:spPr>
          <a:xfrm>
            <a:off x="9419771" y="6212424"/>
            <a:ext cx="2772229" cy="369332"/>
          </a:xfrm>
          <a:prstGeom prst="rect">
            <a:avLst/>
          </a:prstGeom>
          <a:noFill/>
        </p:spPr>
        <p:txBody>
          <a:bodyPr wrap="square" lIns="91440" tIns="45720" rIns="91440" bIns="45720">
            <a:spAutoFit/>
          </a:bodyPr>
          <a:lstStyle/>
          <a:p>
            <a:pPr algn="ctr"/>
            <a:r>
              <a:rPr lang="es-CO" b="1" cap="none" spc="0" noProof="0" dirty="0">
                <a:ln w="9525">
                  <a:solidFill>
                    <a:srgbClr val="002060"/>
                  </a:solidFill>
                  <a:prstDash val="solid"/>
                </a:ln>
                <a:solidFill>
                  <a:srgbClr val="002060"/>
                </a:solidFill>
                <a:effectLst>
                  <a:outerShdw blurRad="38100" dist="38100" dir="2700000" algn="tl">
                    <a:srgbClr val="000000">
                      <a:alpha val="43137"/>
                    </a:srgbClr>
                  </a:outerShdw>
                </a:effectLst>
                <a:latin typeface="+mj-lt"/>
              </a:rPr>
              <a:t>Secretaria de Tránsito </a:t>
            </a:r>
          </a:p>
        </p:txBody>
      </p:sp>
      <p:sp>
        <p:nvSpPr>
          <p:cNvPr id="5" name="Elipse 4">
            <a:extLst>
              <a:ext uri="{FF2B5EF4-FFF2-40B4-BE49-F238E27FC236}">
                <a16:creationId xmlns:a16="http://schemas.microsoft.com/office/drawing/2014/main" xmlns="" id="{449CA408-2C85-F8AF-957E-25B58B523A4E}"/>
              </a:ext>
            </a:extLst>
          </p:cNvPr>
          <p:cNvSpPr/>
          <p:nvPr/>
        </p:nvSpPr>
        <p:spPr>
          <a:xfrm>
            <a:off x="9970803" y="-729010"/>
            <a:ext cx="2744219" cy="2685143"/>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Rectángulo 5">
            <a:extLst>
              <a:ext uri="{FF2B5EF4-FFF2-40B4-BE49-F238E27FC236}">
                <a16:creationId xmlns:a16="http://schemas.microsoft.com/office/drawing/2014/main" xmlns="" id="{72A21E36-30C9-BB26-AD7F-1EEDD8DF7EDF}"/>
              </a:ext>
            </a:extLst>
          </p:cNvPr>
          <p:cNvSpPr/>
          <p:nvPr/>
        </p:nvSpPr>
        <p:spPr>
          <a:xfrm>
            <a:off x="9027886" y="-1190171"/>
            <a:ext cx="4484914" cy="1146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2" name="Rectángulo 31">
            <a:extLst>
              <a:ext uri="{FF2B5EF4-FFF2-40B4-BE49-F238E27FC236}">
                <a16:creationId xmlns:a16="http://schemas.microsoft.com/office/drawing/2014/main" xmlns="" id="{CEA6A405-2D2C-78BE-590D-6FE05B25E200}"/>
              </a:ext>
            </a:extLst>
          </p:cNvPr>
          <p:cNvSpPr/>
          <p:nvPr/>
        </p:nvSpPr>
        <p:spPr>
          <a:xfrm rot="16200000">
            <a:off x="10557011" y="1576737"/>
            <a:ext cx="4484914" cy="1146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7" name="CuadroTexto 6">
            <a:extLst>
              <a:ext uri="{FF2B5EF4-FFF2-40B4-BE49-F238E27FC236}">
                <a16:creationId xmlns:a16="http://schemas.microsoft.com/office/drawing/2014/main" xmlns="" id="{344B4F8B-9235-F776-7096-BEEEAF8D580D}"/>
              </a:ext>
            </a:extLst>
          </p:cNvPr>
          <p:cNvSpPr txBox="1"/>
          <p:nvPr/>
        </p:nvSpPr>
        <p:spPr>
          <a:xfrm>
            <a:off x="85815" y="881442"/>
            <a:ext cx="12000321" cy="646331"/>
          </a:xfrm>
          <a:prstGeom prst="rect">
            <a:avLst/>
          </a:prstGeom>
          <a:noFill/>
        </p:spPr>
        <p:txBody>
          <a:bodyPr wrap="square">
            <a:spAutoFit/>
          </a:bodyPr>
          <a:lstStyle/>
          <a:p>
            <a:pPr algn="ctr"/>
            <a:r>
              <a:rPr lang="es-CO" b="1" dirty="0"/>
              <a:t>CAPÍTULO 3</a:t>
            </a:r>
          </a:p>
          <a:p>
            <a:pPr algn="ctr"/>
            <a:r>
              <a:rPr lang="es-CO" dirty="0"/>
              <a:t> </a:t>
            </a:r>
            <a:r>
              <a:rPr lang="es-CO" b="1" dirty="0"/>
              <a:t>Servicio Público de Transporte Terrestre Automotor Individual de Pasajeros en Vehículos Taxi </a:t>
            </a:r>
          </a:p>
        </p:txBody>
      </p:sp>
      <p:sp>
        <p:nvSpPr>
          <p:cNvPr id="11" name="CuadroTexto 10">
            <a:extLst>
              <a:ext uri="{FF2B5EF4-FFF2-40B4-BE49-F238E27FC236}">
                <a16:creationId xmlns:a16="http://schemas.microsoft.com/office/drawing/2014/main" xmlns="" id="{BBA80B55-88FC-532D-F496-36DC8F0E2447}"/>
              </a:ext>
            </a:extLst>
          </p:cNvPr>
          <p:cNvSpPr txBox="1"/>
          <p:nvPr/>
        </p:nvSpPr>
        <p:spPr>
          <a:xfrm>
            <a:off x="515256" y="1504123"/>
            <a:ext cx="11662229" cy="4524315"/>
          </a:xfrm>
          <a:prstGeom prst="rect">
            <a:avLst/>
          </a:prstGeom>
          <a:noFill/>
        </p:spPr>
        <p:txBody>
          <a:bodyPr wrap="square">
            <a:spAutoFit/>
          </a:bodyPr>
          <a:lstStyle/>
          <a:p>
            <a:r>
              <a:rPr lang="es-CO" dirty="0"/>
              <a:t>SECCIÓN 3: </a:t>
            </a:r>
            <a:r>
              <a:rPr lang="es-CO" b="1" dirty="0"/>
              <a:t>Seguros</a:t>
            </a:r>
            <a:r>
              <a:rPr lang="es-CO" dirty="0"/>
              <a:t> Artículo 2.2.1.3.3.1. Pólizas. </a:t>
            </a:r>
          </a:p>
          <a:p>
            <a:r>
              <a:rPr lang="es-ES" b="1" dirty="0"/>
              <a:t>Artículo 2.2.1.3.4.1</a:t>
            </a:r>
            <a:r>
              <a:rPr lang="es-ES" dirty="0"/>
              <a:t>.</a:t>
            </a:r>
            <a:r>
              <a:rPr lang="es-ES" b="1" dirty="0"/>
              <a:t> Prohibición</a:t>
            </a:r>
            <a:r>
              <a:rPr lang="es-ES" dirty="0"/>
              <a:t>. La empresa de servicio público de transporte individual que permita la operación de sus vehículos por conductores que no se encuentren afiliados al Sistema de Seguridad Social.</a:t>
            </a:r>
          </a:p>
          <a:p>
            <a:r>
              <a:rPr lang="es-ES" b="1" dirty="0"/>
              <a:t>Artículo 2.2.1.3.5.3</a:t>
            </a:r>
            <a:r>
              <a:rPr lang="es-ES" dirty="0"/>
              <a:t>. </a:t>
            </a:r>
            <a:r>
              <a:rPr lang="es-ES" b="1" dirty="0"/>
              <a:t>Radio de acción </a:t>
            </a:r>
            <a:r>
              <a:rPr lang="es-ES" dirty="0"/>
              <a:t>distrital o municipal. Entiéndase por radio de acción distrital o municipal el que se presta dentro de la jurisdicción de un distrito o municipio.</a:t>
            </a:r>
          </a:p>
          <a:p>
            <a:r>
              <a:rPr lang="es-ES" b="1" dirty="0"/>
              <a:t>Artículo 2.2.1.3.5.4. Viaje ocasional</a:t>
            </a:r>
            <a:r>
              <a:rPr lang="es-ES" dirty="0"/>
              <a:t>. Para la realización de viajes ocasionales en vehículos taxi, se acreditará el cumplimiento de los requisitos que para este efecto señale el Ministerio de Transporte quien establecerá la ficha técnica para la elaboración y los mecanismos de control correspondientes del formato de la planilla única de viaje ocasional. la </a:t>
            </a:r>
            <a:r>
              <a:rPr lang="es-ES" b="1" dirty="0"/>
              <a:t>Resolución 2433 de 2018 </a:t>
            </a:r>
            <a:r>
              <a:rPr lang="es-ES" dirty="0"/>
              <a:t>e) Datos del viaje ocasional (Ciudad de origen- Ciudad destino)</a:t>
            </a:r>
          </a:p>
          <a:p>
            <a:r>
              <a:rPr lang="es-ES" dirty="0"/>
              <a:t>Articulo 9° </a:t>
            </a:r>
            <a:r>
              <a:rPr lang="es-ES" b="1" dirty="0"/>
              <a:t>Condiciones de Uso. </a:t>
            </a:r>
            <a:r>
              <a:rPr lang="es-ES" dirty="0"/>
              <a:t>Para efectos del uso de la Planilla Única de Viaje Ocasional generada, deberá tenerse en cuenta los siguientes criterios:</a:t>
            </a:r>
          </a:p>
          <a:p>
            <a:pPr marL="342900" indent="-342900">
              <a:buAutoNum type="alphaLcParenR"/>
            </a:pPr>
            <a:r>
              <a:rPr lang="es-ES" dirty="0"/>
              <a:t>Se utilizará una sola Planilla Única de Viaje Ocasional cuando el viaje sea de ida y de regreso con el mismo contratante. En el caso en que se tenga un contrato de ida y uno diferente de regreso, se deberá disponer de una planilla por cada contrato. Esto deberá ser digitado en el sistema desde el inicio del viaje de ida. </a:t>
            </a:r>
          </a:p>
          <a:p>
            <a:pPr marL="342900" indent="-342900">
              <a:buAutoNum type="alphaLcParenR"/>
            </a:pPr>
            <a:r>
              <a:rPr lang="es-ES" dirty="0"/>
              <a:t>Cuando el vehículo se movilice sin pasajeros fuera de su radio de acción autorizado, requerirá en todo caso haber diligenciado la Planilla Única de Viaje Ocasional, para su desplazamiento.</a:t>
            </a:r>
          </a:p>
        </p:txBody>
      </p:sp>
    </p:spTree>
    <p:extLst>
      <p:ext uri="{BB962C8B-B14F-4D97-AF65-F5344CB8AC3E}">
        <p14:creationId xmlns:p14="http://schemas.microsoft.com/office/powerpoint/2010/main" val="2848371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0B5A870-6B82-E5BC-91B8-D9BC5D6F75F8}"/>
            </a:ext>
          </a:extLst>
        </p:cNvPr>
        <p:cNvGrpSpPr/>
        <p:nvPr/>
      </p:nvGrpSpPr>
      <p:grpSpPr>
        <a:xfrm>
          <a:off x="0" y="0"/>
          <a:ext cx="0" cy="0"/>
          <a:chOff x="0" y="0"/>
          <a:chExt cx="0" cy="0"/>
        </a:xfrm>
      </p:grpSpPr>
      <p:sp>
        <p:nvSpPr>
          <p:cNvPr id="20" name="CuadroTexto 19">
            <a:extLst>
              <a:ext uri="{FF2B5EF4-FFF2-40B4-BE49-F238E27FC236}">
                <a16:creationId xmlns:a16="http://schemas.microsoft.com/office/drawing/2014/main" xmlns="" id="{729F4DE6-B7FF-DE3F-56BB-D37E8E231615}"/>
              </a:ext>
            </a:extLst>
          </p:cNvPr>
          <p:cNvSpPr txBox="1"/>
          <p:nvPr/>
        </p:nvSpPr>
        <p:spPr>
          <a:xfrm>
            <a:off x="1052533" y="117474"/>
            <a:ext cx="8918269" cy="830997"/>
          </a:xfrm>
          <a:prstGeom prst="rect">
            <a:avLst/>
          </a:prstGeom>
          <a:noFill/>
        </p:spPr>
        <p:txBody>
          <a:bodyPr wrap="square" rtlCol="0">
            <a:spAutoFit/>
          </a:bodyPr>
          <a:lstStyle/>
          <a:p>
            <a:pPr algn="ctr"/>
            <a:r>
              <a:rPr lang="es-CO" sz="2800" dirty="0"/>
              <a:t>DECRETO 1079 DE 2015</a:t>
            </a:r>
          </a:p>
          <a:p>
            <a:pPr algn="ctr"/>
            <a:r>
              <a:rPr lang="es-ES" sz="2000" dirty="0"/>
              <a:t>Por medio del cual se expide el Decreto Único Reglamentario del Sector Transporte.</a:t>
            </a:r>
            <a:endParaRPr lang="es-CO" sz="2000" b="1" noProof="0" dirty="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cs typeface="Aharoni" panose="02010803020104030203" pitchFamily="2" charset="-79"/>
            </a:endParaRPr>
          </a:p>
        </p:txBody>
      </p:sp>
      <p:sp>
        <p:nvSpPr>
          <p:cNvPr id="2" name="Rectángulo 1">
            <a:extLst>
              <a:ext uri="{FF2B5EF4-FFF2-40B4-BE49-F238E27FC236}">
                <a16:creationId xmlns:a16="http://schemas.microsoft.com/office/drawing/2014/main" xmlns="" id="{9300C8FA-FBDE-2CF8-B2C7-B320E4C65F6B}"/>
              </a:ext>
            </a:extLst>
          </p:cNvPr>
          <p:cNvSpPr/>
          <p:nvPr/>
        </p:nvSpPr>
        <p:spPr>
          <a:xfrm>
            <a:off x="0" y="306427"/>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3" name="Rectángulo 22">
            <a:extLst>
              <a:ext uri="{FF2B5EF4-FFF2-40B4-BE49-F238E27FC236}">
                <a16:creationId xmlns:a16="http://schemas.microsoft.com/office/drawing/2014/main" xmlns="" id="{80C896AF-C83E-C3C2-47EC-BA89ED0F21B0}"/>
              </a:ext>
            </a:extLst>
          </p:cNvPr>
          <p:cNvSpPr/>
          <p:nvPr/>
        </p:nvSpPr>
        <p:spPr>
          <a:xfrm>
            <a:off x="0" y="547078"/>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4" name="Rectángulo 23">
            <a:extLst>
              <a:ext uri="{FF2B5EF4-FFF2-40B4-BE49-F238E27FC236}">
                <a16:creationId xmlns:a16="http://schemas.microsoft.com/office/drawing/2014/main" xmlns="" id="{EAC38905-5D36-43E6-F578-5A062C1B7BD7}"/>
              </a:ext>
            </a:extLst>
          </p:cNvPr>
          <p:cNvSpPr/>
          <p:nvPr/>
        </p:nvSpPr>
        <p:spPr>
          <a:xfrm>
            <a:off x="0" y="787730"/>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5" name="Rectángulo 24">
            <a:extLst>
              <a:ext uri="{FF2B5EF4-FFF2-40B4-BE49-F238E27FC236}">
                <a16:creationId xmlns:a16="http://schemas.microsoft.com/office/drawing/2014/main" xmlns="" id="{D63D7C66-47AB-C66A-3217-16AE71681ECA}"/>
              </a:ext>
            </a:extLst>
          </p:cNvPr>
          <p:cNvSpPr/>
          <p:nvPr/>
        </p:nvSpPr>
        <p:spPr>
          <a:xfrm>
            <a:off x="1177471" y="989307"/>
            <a:ext cx="1188357" cy="5161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nvGrpSpPr>
          <p:cNvPr id="3" name="Grupo 2">
            <a:extLst>
              <a:ext uri="{FF2B5EF4-FFF2-40B4-BE49-F238E27FC236}">
                <a16:creationId xmlns:a16="http://schemas.microsoft.com/office/drawing/2014/main" xmlns="" id="{CDC0612B-B368-7290-1E7E-482E83748729}"/>
              </a:ext>
            </a:extLst>
          </p:cNvPr>
          <p:cNvGrpSpPr/>
          <p:nvPr/>
        </p:nvGrpSpPr>
        <p:grpSpPr>
          <a:xfrm>
            <a:off x="0" y="5972786"/>
            <a:ext cx="12177486" cy="558642"/>
            <a:chOff x="0" y="5972786"/>
            <a:chExt cx="12177486" cy="558642"/>
          </a:xfrm>
        </p:grpSpPr>
        <p:sp>
          <p:nvSpPr>
            <p:cNvPr id="26" name="Rectángulo 25">
              <a:extLst>
                <a:ext uri="{FF2B5EF4-FFF2-40B4-BE49-F238E27FC236}">
                  <a16:creationId xmlns:a16="http://schemas.microsoft.com/office/drawing/2014/main" xmlns="" id="{7F73F962-CC6D-7D4E-618D-B603769D05F2}"/>
                </a:ext>
              </a:extLst>
            </p:cNvPr>
            <p:cNvSpPr/>
            <p:nvPr/>
          </p:nvSpPr>
          <p:spPr>
            <a:xfrm flipV="1">
              <a:off x="0" y="6473530"/>
              <a:ext cx="9202057" cy="5789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7" name="Rectángulo 26">
              <a:extLst>
                <a:ext uri="{FF2B5EF4-FFF2-40B4-BE49-F238E27FC236}">
                  <a16:creationId xmlns:a16="http://schemas.microsoft.com/office/drawing/2014/main" xmlns="" id="{20B89B85-E625-1B1C-E5EF-1DA2F21371F3}"/>
                </a:ext>
              </a:extLst>
            </p:cNvPr>
            <p:cNvSpPr/>
            <p:nvPr/>
          </p:nvSpPr>
          <p:spPr>
            <a:xfrm flipV="1">
              <a:off x="10218058" y="5972786"/>
              <a:ext cx="1959428"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8" name="Rectángulo 27">
              <a:extLst>
                <a:ext uri="{FF2B5EF4-FFF2-40B4-BE49-F238E27FC236}">
                  <a16:creationId xmlns:a16="http://schemas.microsoft.com/office/drawing/2014/main" xmlns="" id="{D77E03A1-FBFD-184D-0262-C7C70AC27C6C}"/>
                </a:ext>
              </a:extLst>
            </p:cNvPr>
            <p:cNvSpPr/>
            <p:nvPr/>
          </p:nvSpPr>
          <p:spPr>
            <a:xfrm rot="20058610" flipV="1">
              <a:off x="9134377" y="6239818"/>
              <a:ext cx="1144869"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sp>
        <p:nvSpPr>
          <p:cNvPr id="29" name="Rectángulo 28">
            <a:extLst>
              <a:ext uri="{FF2B5EF4-FFF2-40B4-BE49-F238E27FC236}">
                <a16:creationId xmlns:a16="http://schemas.microsoft.com/office/drawing/2014/main" xmlns="" id="{CB6FCE83-13E4-F33D-B7C6-BEF3544BDB4B}"/>
              </a:ext>
            </a:extLst>
          </p:cNvPr>
          <p:cNvSpPr/>
          <p:nvPr/>
        </p:nvSpPr>
        <p:spPr>
          <a:xfrm rot="18655186" flipV="1">
            <a:off x="11101854" y="481955"/>
            <a:ext cx="1296521"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0" name="Rectángulo 29">
            <a:extLst>
              <a:ext uri="{FF2B5EF4-FFF2-40B4-BE49-F238E27FC236}">
                <a16:creationId xmlns:a16="http://schemas.microsoft.com/office/drawing/2014/main" xmlns="" id="{D673D6A0-0ED1-07C8-A759-2A4928D2967B}"/>
              </a:ext>
            </a:extLst>
          </p:cNvPr>
          <p:cNvSpPr/>
          <p:nvPr/>
        </p:nvSpPr>
        <p:spPr>
          <a:xfrm>
            <a:off x="10130973" y="955534"/>
            <a:ext cx="1188357" cy="5161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1" name="Rectángulo 30">
            <a:extLst>
              <a:ext uri="{FF2B5EF4-FFF2-40B4-BE49-F238E27FC236}">
                <a16:creationId xmlns:a16="http://schemas.microsoft.com/office/drawing/2014/main" xmlns="" id="{835FB289-2A16-8CAE-EA19-0E1A330337C5}"/>
              </a:ext>
            </a:extLst>
          </p:cNvPr>
          <p:cNvSpPr/>
          <p:nvPr/>
        </p:nvSpPr>
        <p:spPr>
          <a:xfrm>
            <a:off x="9419771" y="6212424"/>
            <a:ext cx="2772229" cy="369332"/>
          </a:xfrm>
          <a:prstGeom prst="rect">
            <a:avLst/>
          </a:prstGeom>
          <a:noFill/>
        </p:spPr>
        <p:txBody>
          <a:bodyPr wrap="square" lIns="91440" tIns="45720" rIns="91440" bIns="45720">
            <a:spAutoFit/>
          </a:bodyPr>
          <a:lstStyle/>
          <a:p>
            <a:pPr algn="ctr"/>
            <a:r>
              <a:rPr lang="es-CO" b="1" cap="none" spc="0" noProof="0" dirty="0">
                <a:ln w="9525">
                  <a:solidFill>
                    <a:srgbClr val="002060"/>
                  </a:solidFill>
                  <a:prstDash val="solid"/>
                </a:ln>
                <a:solidFill>
                  <a:srgbClr val="002060"/>
                </a:solidFill>
                <a:effectLst>
                  <a:outerShdw blurRad="38100" dist="38100" dir="2700000" algn="tl">
                    <a:srgbClr val="000000">
                      <a:alpha val="43137"/>
                    </a:srgbClr>
                  </a:outerShdw>
                </a:effectLst>
                <a:latin typeface="+mj-lt"/>
              </a:rPr>
              <a:t>Secretaria de Tránsito </a:t>
            </a:r>
          </a:p>
        </p:txBody>
      </p:sp>
      <p:sp>
        <p:nvSpPr>
          <p:cNvPr id="5" name="Elipse 4">
            <a:extLst>
              <a:ext uri="{FF2B5EF4-FFF2-40B4-BE49-F238E27FC236}">
                <a16:creationId xmlns:a16="http://schemas.microsoft.com/office/drawing/2014/main" xmlns="" id="{9BDEA6FE-1A69-2097-DA7F-B444254954F2}"/>
              </a:ext>
            </a:extLst>
          </p:cNvPr>
          <p:cNvSpPr/>
          <p:nvPr/>
        </p:nvSpPr>
        <p:spPr>
          <a:xfrm>
            <a:off x="9970803" y="-729010"/>
            <a:ext cx="2744219" cy="2685143"/>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Rectángulo 5">
            <a:extLst>
              <a:ext uri="{FF2B5EF4-FFF2-40B4-BE49-F238E27FC236}">
                <a16:creationId xmlns:a16="http://schemas.microsoft.com/office/drawing/2014/main" xmlns="" id="{2628FDEA-DADA-D2D4-9939-000F21E6CF6C}"/>
              </a:ext>
            </a:extLst>
          </p:cNvPr>
          <p:cNvSpPr/>
          <p:nvPr/>
        </p:nvSpPr>
        <p:spPr>
          <a:xfrm>
            <a:off x="9027886" y="-1190171"/>
            <a:ext cx="4484914" cy="1146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2" name="Rectángulo 31">
            <a:extLst>
              <a:ext uri="{FF2B5EF4-FFF2-40B4-BE49-F238E27FC236}">
                <a16:creationId xmlns:a16="http://schemas.microsoft.com/office/drawing/2014/main" xmlns="" id="{CB4AEABF-D47E-F57B-0FF8-576CE6AE0ADC}"/>
              </a:ext>
            </a:extLst>
          </p:cNvPr>
          <p:cNvSpPr/>
          <p:nvPr/>
        </p:nvSpPr>
        <p:spPr>
          <a:xfrm rot="16200000">
            <a:off x="10557011" y="1576737"/>
            <a:ext cx="4484914" cy="1146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7" name="CuadroTexto 6">
            <a:extLst>
              <a:ext uri="{FF2B5EF4-FFF2-40B4-BE49-F238E27FC236}">
                <a16:creationId xmlns:a16="http://schemas.microsoft.com/office/drawing/2014/main" xmlns="" id="{3EDEA4E0-F917-A1B9-9D7E-EA81FEBA8702}"/>
              </a:ext>
            </a:extLst>
          </p:cNvPr>
          <p:cNvSpPr txBox="1"/>
          <p:nvPr/>
        </p:nvSpPr>
        <p:spPr>
          <a:xfrm>
            <a:off x="85815" y="881442"/>
            <a:ext cx="12000321" cy="646331"/>
          </a:xfrm>
          <a:prstGeom prst="rect">
            <a:avLst/>
          </a:prstGeom>
          <a:noFill/>
        </p:spPr>
        <p:txBody>
          <a:bodyPr wrap="square">
            <a:spAutoFit/>
          </a:bodyPr>
          <a:lstStyle/>
          <a:p>
            <a:pPr algn="ctr"/>
            <a:r>
              <a:rPr lang="es-CO" b="1" dirty="0"/>
              <a:t>CAPÍTULO 3</a:t>
            </a:r>
          </a:p>
          <a:p>
            <a:pPr algn="ctr"/>
            <a:r>
              <a:rPr lang="es-CO" dirty="0"/>
              <a:t> </a:t>
            </a:r>
            <a:r>
              <a:rPr lang="es-CO" b="1" dirty="0"/>
              <a:t>Servicio Público de Transporte Terrestre Automotor Individual de Pasajeros en Vehículos Taxi </a:t>
            </a:r>
          </a:p>
        </p:txBody>
      </p:sp>
      <p:sp>
        <p:nvSpPr>
          <p:cNvPr id="11" name="CuadroTexto 10">
            <a:extLst>
              <a:ext uri="{FF2B5EF4-FFF2-40B4-BE49-F238E27FC236}">
                <a16:creationId xmlns:a16="http://schemas.microsoft.com/office/drawing/2014/main" xmlns="" id="{DE0E760A-B457-C51C-37AE-F922201121AB}"/>
              </a:ext>
            </a:extLst>
          </p:cNvPr>
          <p:cNvSpPr txBox="1"/>
          <p:nvPr/>
        </p:nvSpPr>
        <p:spPr>
          <a:xfrm>
            <a:off x="515256" y="1504123"/>
            <a:ext cx="11662229" cy="4462760"/>
          </a:xfrm>
          <a:prstGeom prst="rect">
            <a:avLst/>
          </a:prstGeom>
          <a:noFill/>
        </p:spPr>
        <p:txBody>
          <a:bodyPr wrap="square">
            <a:spAutoFit/>
          </a:bodyPr>
          <a:lstStyle/>
          <a:p>
            <a:r>
              <a:rPr lang="es-ES" b="1" dirty="0"/>
              <a:t>SECCIÓN 8 </a:t>
            </a:r>
            <a:r>
              <a:rPr lang="es-ES" dirty="0"/>
              <a:t>Tarjeta de operación, tarjeta de control y tarifas.</a:t>
            </a:r>
          </a:p>
          <a:p>
            <a:r>
              <a:rPr lang="es-ES" dirty="0"/>
              <a:t>Artículo 2.2.1.3.8.7.</a:t>
            </a:r>
            <a:r>
              <a:rPr lang="es-ES" b="1" dirty="0"/>
              <a:t>Obligación de portarla. </a:t>
            </a:r>
            <a:r>
              <a:rPr lang="es-ES" dirty="0"/>
              <a:t>El conductor del vehículo deberá portar el original de la tarjeta de operación y presentarla a la autoridad competente que la solicite.</a:t>
            </a:r>
          </a:p>
          <a:p>
            <a:r>
              <a:rPr lang="es-ES" dirty="0"/>
              <a:t>Artículo 2.2.1.3.8.10</a:t>
            </a:r>
            <a:r>
              <a:rPr lang="es-ES" b="1" dirty="0"/>
              <a:t>. Tarjeta de control. </a:t>
            </a:r>
            <a:r>
              <a:rPr lang="es-ES" dirty="0"/>
              <a:t>La Tarjeta de Control es un documento individual e intransferible expedido por la empresa de transporte, que sustenta la operación del vehículo y que acredita al conductor como el autorizado para desarrollar esta actividad, (</a:t>
            </a:r>
            <a:r>
              <a:rPr lang="es-ES" b="1" dirty="0"/>
              <a:t>con foto</a:t>
            </a:r>
            <a:r>
              <a:rPr lang="es-ES" dirty="0"/>
              <a:t>)</a:t>
            </a:r>
          </a:p>
          <a:p>
            <a:r>
              <a:rPr lang="es-ES" dirty="0"/>
              <a:t>Parágrafo. La Tarjeta de Control deberá adicionalmente contener la información relacionada con el valor de las tarifas vigentes en el respectivo municipio.</a:t>
            </a:r>
          </a:p>
          <a:p>
            <a:r>
              <a:rPr lang="es-ES" dirty="0"/>
              <a:t>Artículo 2.2.1.3.8.11. Requisitos para la expedición de la Tarjeta de Control, el conductor se encuentra afiliado al Sistema de Seguridad Social, </a:t>
            </a:r>
            <a:r>
              <a:rPr lang="es-ES" sz="1600" b="1" i="1" dirty="0"/>
              <a:t>la empresa deberá reportar el conductor al Registro de Conductores y así mismo garantizar que al momento del registro del conductor, los documentos del vehículo: Seguro Obligatorio de Accidentes de Tránsito SOAT, Certificado de Revisión Técnico - mecánica y la tarjeta de operación, estén vigentes,  </a:t>
            </a:r>
            <a:endParaRPr lang="es-ES" b="1" i="1" dirty="0"/>
          </a:p>
          <a:p>
            <a:r>
              <a:rPr lang="es-ES" dirty="0"/>
              <a:t>Artículo 2.2.1.3.8.13. </a:t>
            </a:r>
            <a:r>
              <a:rPr lang="es-ES" b="1" dirty="0"/>
              <a:t>Obligación de portar la Tarjeta de Control</a:t>
            </a:r>
            <a:r>
              <a:rPr lang="es-ES" dirty="0"/>
              <a:t>. Como documento de transporte que soporta la operación del vehículo y con el fin de proporcionar información a los usuarios del Servicio Público de Transporte Terrestre Automotor en Vehículos Taxi, los conductores portarán en la parte trasera de la silla del copiloto la Tarjeta de Control debidamente laminada. </a:t>
            </a:r>
          </a:p>
        </p:txBody>
      </p:sp>
    </p:spTree>
    <p:extLst>
      <p:ext uri="{BB962C8B-B14F-4D97-AF65-F5344CB8AC3E}">
        <p14:creationId xmlns:p14="http://schemas.microsoft.com/office/powerpoint/2010/main" val="111888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E2B11BB-8417-7ABD-1BB4-1F95FF46A439}"/>
            </a:ext>
          </a:extLst>
        </p:cNvPr>
        <p:cNvGrpSpPr/>
        <p:nvPr/>
      </p:nvGrpSpPr>
      <p:grpSpPr>
        <a:xfrm>
          <a:off x="0" y="0"/>
          <a:ext cx="0" cy="0"/>
          <a:chOff x="0" y="0"/>
          <a:chExt cx="0" cy="0"/>
        </a:xfrm>
      </p:grpSpPr>
      <p:sp>
        <p:nvSpPr>
          <p:cNvPr id="20" name="CuadroTexto 19">
            <a:extLst>
              <a:ext uri="{FF2B5EF4-FFF2-40B4-BE49-F238E27FC236}">
                <a16:creationId xmlns:a16="http://schemas.microsoft.com/office/drawing/2014/main" xmlns="" id="{99EF2D7B-2429-C37A-AD4B-1000A5B0F59B}"/>
              </a:ext>
            </a:extLst>
          </p:cNvPr>
          <p:cNvSpPr txBox="1"/>
          <p:nvPr/>
        </p:nvSpPr>
        <p:spPr>
          <a:xfrm>
            <a:off x="1052533" y="117474"/>
            <a:ext cx="8918269" cy="523220"/>
          </a:xfrm>
          <a:prstGeom prst="rect">
            <a:avLst/>
          </a:prstGeom>
          <a:noFill/>
        </p:spPr>
        <p:txBody>
          <a:bodyPr wrap="square" rtlCol="0">
            <a:spAutoFit/>
          </a:bodyPr>
          <a:lstStyle/>
          <a:p>
            <a:pPr algn="ctr"/>
            <a:r>
              <a:rPr lang="es-CO" sz="2800" dirty="0"/>
              <a:t>NORMA TÉCNICA COLOMBIANA NTC 5375</a:t>
            </a:r>
            <a:endParaRPr lang="es-CO" sz="2000" b="1" noProof="0" dirty="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cs typeface="Aharoni" panose="02010803020104030203" pitchFamily="2" charset="-79"/>
            </a:endParaRPr>
          </a:p>
        </p:txBody>
      </p:sp>
      <p:sp>
        <p:nvSpPr>
          <p:cNvPr id="2" name="Rectángulo 1">
            <a:extLst>
              <a:ext uri="{FF2B5EF4-FFF2-40B4-BE49-F238E27FC236}">
                <a16:creationId xmlns:a16="http://schemas.microsoft.com/office/drawing/2014/main" xmlns="" id="{5CCC930E-1BE3-5A6B-8B94-0696A1EFFD17}"/>
              </a:ext>
            </a:extLst>
          </p:cNvPr>
          <p:cNvSpPr/>
          <p:nvPr/>
        </p:nvSpPr>
        <p:spPr>
          <a:xfrm>
            <a:off x="0" y="306427"/>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3" name="Rectángulo 22">
            <a:extLst>
              <a:ext uri="{FF2B5EF4-FFF2-40B4-BE49-F238E27FC236}">
                <a16:creationId xmlns:a16="http://schemas.microsoft.com/office/drawing/2014/main" xmlns="" id="{186A8825-C9F4-F068-075F-D6D89484F5F5}"/>
              </a:ext>
            </a:extLst>
          </p:cNvPr>
          <p:cNvSpPr/>
          <p:nvPr/>
        </p:nvSpPr>
        <p:spPr>
          <a:xfrm>
            <a:off x="0" y="547078"/>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4" name="Rectángulo 23">
            <a:extLst>
              <a:ext uri="{FF2B5EF4-FFF2-40B4-BE49-F238E27FC236}">
                <a16:creationId xmlns:a16="http://schemas.microsoft.com/office/drawing/2014/main" xmlns="" id="{9887949A-AB0F-9831-501C-9CB8389E82F1}"/>
              </a:ext>
            </a:extLst>
          </p:cNvPr>
          <p:cNvSpPr/>
          <p:nvPr/>
        </p:nvSpPr>
        <p:spPr>
          <a:xfrm>
            <a:off x="0" y="787730"/>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5" name="Rectángulo 24">
            <a:extLst>
              <a:ext uri="{FF2B5EF4-FFF2-40B4-BE49-F238E27FC236}">
                <a16:creationId xmlns:a16="http://schemas.microsoft.com/office/drawing/2014/main" xmlns="" id="{88F32EF3-EB4F-5E82-5D07-782C6CE74885}"/>
              </a:ext>
            </a:extLst>
          </p:cNvPr>
          <p:cNvSpPr/>
          <p:nvPr/>
        </p:nvSpPr>
        <p:spPr>
          <a:xfrm>
            <a:off x="1177471" y="989307"/>
            <a:ext cx="1188357" cy="5161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nvGrpSpPr>
          <p:cNvPr id="3" name="Grupo 2">
            <a:extLst>
              <a:ext uri="{FF2B5EF4-FFF2-40B4-BE49-F238E27FC236}">
                <a16:creationId xmlns:a16="http://schemas.microsoft.com/office/drawing/2014/main" xmlns="" id="{08EC262F-4415-5511-EEEE-8F25BA41735E}"/>
              </a:ext>
            </a:extLst>
          </p:cNvPr>
          <p:cNvGrpSpPr/>
          <p:nvPr/>
        </p:nvGrpSpPr>
        <p:grpSpPr>
          <a:xfrm>
            <a:off x="0" y="5972786"/>
            <a:ext cx="12177486" cy="558642"/>
            <a:chOff x="0" y="5972786"/>
            <a:chExt cx="12177486" cy="558642"/>
          </a:xfrm>
        </p:grpSpPr>
        <p:sp>
          <p:nvSpPr>
            <p:cNvPr id="26" name="Rectángulo 25">
              <a:extLst>
                <a:ext uri="{FF2B5EF4-FFF2-40B4-BE49-F238E27FC236}">
                  <a16:creationId xmlns:a16="http://schemas.microsoft.com/office/drawing/2014/main" xmlns="" id="{1A9F14F5-AD6C-31E8-D7A5-A7A6DA50B9C2}"/>
                </a:ext>
              </a:extLst>
            </p:cNvPr>
            <p:cNvSpPr/>
            <p:nvPr/>
          </p:nvSpPr>
          <p:spPr>
            <a:xfrm flipV="1">
              <a:off x="0" y="6473530"/>
              <a:ext cx="9202057" cy="5789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7" name="Rectángulo 26">
              <a:extLst>
                <a:ext uri="{FF2B5EF4-FFF2-40B4-BE49-F238E27FC236}">
                  <a16:creationId xmlns:a16="http://schemas.microsoft.com/office/drawing/2014/main" xmlns="" id="{0F8E290B-E0A7-1FB2-2E2D-CC7EAB8BF4C3}"/>
                </a:ext>
              </a:extLst>
            </p:cNvPr>
            <p:cNvSpPr/>
            <p:nvPr/>
          </p:nvSpPr>
          <p:spPr>
            <a:xfrm flipV="1">
              <a:off x="10218058" y="5972786"/>
              <a:ext cx="1959428"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8" name="Rectángulo 27">
              <a:extLst>
                <a:ext uri="{FF2B5EF4-FFF2-40B4-BE49-F238E27FC236}">
                  <a16:creationId xmlns:a16="http://schemas.microsoft.com/office/drawing/2014/main" xmlns="" id="{C53DEB1B-432B-8514-E0AA-1D8E25A80995}"/>
                </a:ext>
              </a:extLst>
            </p:cNvPr>
            <p:cNvSpPr/>
            <p:nvPr/>
          </p:nvSpPr>
          <p:spPr>
            <a:xfrm rot="20058610" flipV="1">
              <a:off x="9134377" y="6239818"/>
              <a:ext cx="1144869"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sp>
        <p:nvSpPr>
          <p:cNvPr id="29" name="Rectángulo 28">
            <a:extLst>
              <a:ext uri="{FF2B5EF4-FFF2-40B4-BE49-F238E27FC236}">
                <a16:creationId xmlns:a16="http://schemas.microsoft.com/office/drawing/2014/main" xmlns="" id="{BD07DDF7-7F47-4A08-EE16-3C891C6096E5}"/>
              </a:ext>
            </a:extLst>
          </p:cNvPr>
          <p:cNvSpPr/>
          <p:nvPr/>
        </p:nvSpPr>
        <p:spPr>
          <a:xfrm rot="18655186" flipV="1">
            <a:off x="11101854" y="481955"/>
            <a:ext cx="1296521"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0" name="Rectángulo 29">
            <a:extLst>
              <a:ext uri="{FF2B5EF4-FFF2-40B4-BE49-F238E27FC236}">
                <a16:creationId xmlns:a16="http://schemas.microsoft.com/office/drawing/2014/main" xmlns="" id="{7937220C-6584-2F0F-CEA0-42ABD2CEC63A}"/>
              </a:ext>
            </a:extLst>
          </p:cNvPr>
          <p:cNvSpPr/>
          <p:nvPr/>
        </p:nvSpPr>
        <p:spPr>
          <a:xfrm>
            <a:off x="10130973" y="955534"/>
            <a:ext cx="1188357" cy="5161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1" name="Rectángulo 30">
            <a:extLst>
              <a:ext uri="{FF2B5EF4-FFF2-40B4-BE49-F238E27FC236}">
                <a16:creationId xmlns:a16="http://schemas.microsoft.com/office/drawing/2014/main" xmlns="" id="{C40D470C-1EBC-D35E-CAE9-F10F3E5FEB89}"/>
              </a:ext>
            </a:extLst>
          </p:cNvPr>
          <p:cNvSpPr/>
          <p:nvPr/>
        </p:nvSpPr>
        <p:spPr>
          <a:xfrm>
            <a:off x="9419771" y="6212424"/>
            <a:ext cx="2772229" cy="369332"/>
          </a:xfrm>
          <a:prstGeom prst="rect">
            <a:avLst/>
          </a:prstGeom>
          <a:noFill/>
        </p:spPr>
        <p:txBody>
          <a:bodyPr wrap="square" lIns="91440" tIns="45720" rIns="91440" bIns="45720">
            <a:spAutoFit/>
          </a:bodyPr>
          <a:lstStyle/>
          <a:p>
            <a:pPr algn="ctr"/>
            <a:r>
              <a:rPr lang="es-CO" b="1" cap="none" spc="0" noProof="0" dirty="0">
                <a:ln w="9525">
                  <a:solidFill>
                    <a:srgbClr val="002060"/>
                  </a:solidFill>
                  <a:prstDash val="solid"/>
                </a:ln>
                <a:solidFill>
                  <a:srgbClr val="002060"/>
                </a:solidFill>
                <a:effectLst>
                  <a:outerShdw blurRad="38100" dist="38100" dir="2700000" algn="tl">
                    <a:srgbClr val="000000">
                      <a:alpha val="43137"/>
                    </a:srgbClr>
                  </a:outerShdw>
                </a:effectLst>
                <a:latin typeface="+mj-lt"/>
              </a:rPr>
              <a:t>Secretaria de Tránsito </a:t>
            </a:r>
          </a:p>
        </p:txBody>
      </p:sp>
      <p:sp>
        <p:nvSpPr>
          <p:cNvPr id="5" name="Elipse 4">
            <a:extLst>
              <a:ext uri="{FF2B5EF4-FFF2-40B4-BE49-F238E27FC236}">
                <a16:creationId xmlns:a16="http://schemas.microsoft.com/office/drawing/2014/main" xmlns="" id="{13C0A58F-1E17-A2E3-1F8D-DBE89F0187C5}"/>
              </a:ext>
            </a:extLst>
          </p:cNvPr>
          <p:cNvSpPr/>
          <p:nvPr/>
        </p:nvSpPr>
        <p:spPr>
          <a:xfrm>
            <a:off x="9970803" y="-729010"/>
            <a:ext cx="2744219" cy="2685143"/>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Rectángulo 5">
            <a:extLst>
              <a:ext uri="{FF2B5EF4-FFF2-40B4-BE49-F238E27FC236}">
                <a16:creationId xmlns:a16="http://schemas.microsoft.com/office/drawing/2014/main" xmlns="" id="{21585B6D-0D92-C24D-0A90-FAC68A768582}"/>
              </a:ext>
            </a:extLst>
          </p:cNvPr>
          <p:cNvSpPr/>
          <p:nvPr/>
        </p:nvSpPr>
        <p:spPr>
          <a:xfrm>
            <a:off x="9027886" y="-1190171"/>
            <a:ext cx="4484914" cy="1146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2" name="Rectángulo 31">
            <a:extLst>
              <a:ext uri="{FF2B5EF4-FFF2-40B4-BE49-F238E27FC236}">
                <a16:creationId xmlns:a16="http://schemas.microsoft.com/office/drawing/2014/main" xmlns="" id="{3879F46E-286C-1749-3FC3-33553C2F1494}"/>
              </a:ext>
            </a:extLst>
          </p:cNvPr>
          <p:cNvSpPr/>
          <p:nvPr/>
        </p:nvSpPr>
        <p:spPr>
          <a:xfrm rot="16200000">
            <a:off x="10557011" y="1576737"/>
            <a:ext cx="4484914" cy="1146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0" name="CuadroTexto 9">
            <a:extLst>
              <a:ext uri="{FF2B5EF4-FFF2-40B4-BE49-F238E27FC236}">
                <a16:creationId xmlns:a16="http://schemas.microsoft.com/office/drawing/2014/main" xmlns="" id="{EEFEDA15-EC96-B871-C7A2-62B1EC231A49}"/>
              </a:ext>
            </a:extLst>
          </p:cNvPr>
          <p:cNvSpPr txBox="1"/>
          <p:nvPr/>
        </p:nvSpPr>
        <p:spPr>
          <a:xfrm>
            <a:off x="291828" y="1193652"/>
            <a:ext cx="11276564" cy="4647426"/>
          </a:xfrm>
          <a:prstGeom prst="rect">
            <a:avLst/>
          </a:prstGeom>
          <a:noFill/>
        </p:spPr>
        <p:txBody>
          <a:bodyPr wrap="square">
            <a:spAutoFit/>
          </a:bodyPr>
          <a:lstStyle/>
          <a:p>
            <a:r>
              <a:rPr lang="es-ES" sz="2000" dirty="0"/>
              <a:t>Presencia de aristas vivas o bordes cortantes exteriores en el vehículo.   </a:t>
            </a:r>
          </a:p>
          <a:p>
            <a:r>
              <a:rPr lang="es-ES" sz="2000" dirty="0"/>
              <a:t>Cierre inadecuado de puertas o capó. </a:t>
            </a:r>
          </a:p>
          <a:p>
            <a:r>
              <a:rPr lang="es-ES" sz="2000" dirty="0"/>
              <a:t>Cierre Inadecuado del baúl.  </a:t>
            </a:r>
          </a:p>
          <a:p>
            <a:r>
              <a:rPr lang="es-ES" sz="2000" dirty="0"/>
              <a:t>Partes exteriores de la carrocería o cabina en mal estado (flojas, sueltas), que presenten peligro para los demás usuarios de la vía.  </a:t>
            </a:r>
          </a:p>
          <a:p>
            <a:r>
              <a:rPr lang="es-ES" sz="2000" dirty="0"/>
              <a:t>Mal estado de los elementos de sujeción de la carrocería al chasis.  </a:t>
            </a:r>
          </a:p>
          <a:p>
            <a:r>
              <a:rPr lang="es-ES" sz="2000" dirty="0"/>
              <a:t>Roce o interferencia entre las llantas y el guardabarros, carrocería o suspensión.  </a:t>
            </a:r>
          </a:p>
          <a:p>
            <a:r>
              <a:rPr lang="es-ES" sz="2000" b="1" dirty="0"/>
              <a:t>Corrosión o mal estado de la carrocería.   </a:t>
            </a:r>
          </a:p>
          <a:p>
            <a:r>
              <a:rPr lang="es-ES" sz="2000" dirty="0"/>
              <a:t>Perforaciones que permitan la entrada de agua o gases en el habitáculo de pasajeros.   </a:t>
            </a:r>
          </a:p>
          <a:p>
            <a:r>
              <a:rPr lang="es-ES" sz="2000" dirty="0"/>
              <a:t>Presencia de fisuras, cortes, dobleces o corrosión de los largueros y travesaños del chasis.  </a:t>
            </a:r>
          </a:p>
          <a:p>
            <a:r>
              <a:rPr lang="es-ES" sz="2000" dirty="0"/>
              <a:t>Inexistencia o riesgo de desprendimiento de defensas o parachoques.   </a:t>
            </a:r>
          </a:p>
          <a:p>
            <a:r>
              <a:rPr lang="es-ES" sz="2000" dirty="0"/>
              <a:t>Mal estado de parachoques y/o defensas.  </a:t>
            </a:r>
          </a:p>
          <a:p>
            <a:r>
              <a:rPr lang="es-ES" sz="2000" dirty="0"/>
              <a:t>El cumplimiento de alguno de los requisitos establecidos en el Anexo B, sobre placas en </a:t>
            </a:r>
          </a:p>
          <a:p>
            <a:r>
              <a:rPr lang="es-ES" sz="2000" dirty="0"/>
              <a:t>vehículos de servicio público. Resolución 29999 19 mayo 2003 </a:t>
            </a:r>
            <a:r>
              <a:rPr lang="es-CO" sz="2000" dirty="0"/>
              <a:t>Norma Técnica Colombiana NTC 4739. </a:t>
            </a:r>
          </a:p>
          <a:p>
            <a:endParaRPr lang="es-CO" dirty="0"/>
          </a:p>
        </p:txBody>
      </p:sp>
    </p:spTree>
    <p:extLst>
      <p:ext uri="{BB962C8B-B14F-4D97-AF65-F5344CB8AC3E}">
        <p14:creationId xmlns:p14="http://schemas.microsoft.com/office/powerpoint/2010/main" val="3716280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43D2B68-2ECD-F029-8458-55870C93D71F}"/>
            </a:ext>
          </a:extLst>
        </p:cNvPr>
        <p:cNvGrpSpPr/>
        <p:nvPr/>
      </p:nvGrpSpPr>
      <p:grpSpPr>
        <a:xfrm>
          <a:off x="0" y="0"/>
          <a:ext cx="0" cy="0"/>
          <a:chOff x="0" y="0"/>
          <a:chExt cx="0" cy="0"/>
        </a:xfrm>
      </p:grpSpPr>
      <p:sp>
        <p:nvSpPr>
          <p:cNvPr id="20" name="CuadroTexto 19">
            <a:extLst>
              <a:ext uri="{FF2B5EF4-FFF2-40B4-BE49-F238E27FC236}">
                <a16:creationId xmlns:a16="http://schemas.microsoft.com/office/drawing/2014/main" xmlns="" id="{D85B1A07-92E1-C90F-CD3E-00F86D303B6C}"/>
              </a:ext>
            </a:extLst>
          </p:cNvPr>
          <p:cNvSpPr txBox="1"/>
          <p:nvPr/>
        </p:nvSpPr>
        <p:spPr>
          <a:xfrm>
            <a:off x="1052533" y="117474"/>
            <a:ext cx="8918269" cy="523220"/>
          </a:xfrm>
          <a:prstGeom prst="rect">
            <a:avLst/>
          </a:prstGeom>
          <a:noFill/>
        </p:spPr>
        <p:txBody>
          <a:bodyPr wrap="square" rtlCol="0">
            <a:spAutoFit/>
          </a:bodyPr>
          <a:lstStyle/>
          <a:p>
            <a:pPr algn="ctr"/>
            <a:r>
              <a:rPr lang="es-CO" sz="2800" dirty="0"/>
              <a:t>NORMA TÉCNICA COLOMBIANA NTC 5375</a:t>
            </a:r>
            <a:endParaRPr lang="es-CO" sz="2000" b="1" noProof="0" dirty="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cs typeface="Aharoni" panose="02010803020104030203" pitchFamily="2" charset="-79"/>
            </a:endParaRPr>
          </a:p>
        </p:txBody>
      </p:sp>
      <p:sp>
        <p:nvSpPr>
          <p:cNvPr id="2" name="Rectángulo 1">
            <a:extLst>
              <a:ext uri="{FF2B5EF4-FFF2-40B4-BE49-F238E27FC236}">
                <a16:creationId xmlns:a16="http://schemas.microsoft.com/office/drawing/2014/main" xmlns="" id="{20339514-76F2-355B-F3DE-B25E4191C3DD}"/>
              </a:ext>
            </a:extLst>
          </p:cNvPr>
          <p:cNvSpPr/>
          <p:nvPr/>
        </p:nvSpPr>
        <p:spPr>
          <a:xfrm>
            <a:off x="0" y="306427"/>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3" name="Rectángulo 22">
            <a:extLst>
              <a:ext uri="{FF2B5EF4-FFF2-40B4-BE49-F238E27FC236}">
                <a16:creationId xmlns:a16="http://schemas.microsoft.com/office/drawing/2014/main" xmlns="" id="{B786E220-1578-006B-2B38-A6DCEA70C395}"/>
              </a:ext>
            </a:extLst>
          </p:cNvPr>
          <p:cNvSpPr/>
          <p:nvPr/>
        </p:nvSpPr>
        <p:spPr>
          <a:xfrm>
            <a:off x="0" y="547078"/>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4" name="Rectángulo 23">
            <a:extLst>
              <a:ext uri="{FF2B5EF4-FFF2-40B4-BE49-F238E27FC236}">
                <a16:creationId xmlns:a16="http://schemas.microsoft.com/office/drawing/2014/main" xmlns="" id="{04809424-AB18-4366-F949-C372592EF444}"/>
              </a:ext>
            </a:extLst>
          </p:cNvPr>
          <p:cNvSpPr/>
          <p:nvPr/>
        </p:nvSpPr>
        <p:spPr>
          <a:xfrm>
            <a:off x="0" y="787730"/>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5" name="Rectángulo 24">
            <a:extLst>
              <a:ext uri="{FF2B5EF4-FFF2-40B4-BE49-F238E27FC236}">
                <a16:creationId xmlns:a16="http://schemas.microsoft.com/office/drawing/2014/main" xmlns="" id="{0BF3B378-6DF1-E2FB-539D-FF9533965365}"/>
              </a:ext>
            </a:extLst>
          </p:cNvPr>
          <p:cNvSpPr/>
          <p:nvPr/>
        </p:nvSpPr>
        <p:spPr>
          <a:xfrm>
            <a:off x="1177471" y="989307"/>
            <a:ext cx="1188357" cy="5161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nvGrpSpPr>
          <p:cNvPr id="3" name="Grupo 2">
            <a:extLst>
              <a:ext uri="{FF2B5EF4-FFF2-40B4-BE49-F238E27FC236}">
                <a16:creationId xmlns:a16="http://schemas.microsoft.com/office/drawing/2014/main" xmlns="" id="{B473068C-911F-7B14-552A-72CBDAB5B275}"/>
              </a:ext>
            </a:extLst>
          </p:cNvPr>
          <p:cNvGrpSpPr/>
          <p:nvPr/>
        </p:nvGrpSpPr>
        <p:grpSpPr>
          <a:xfrm>
            <a:off x="0" y="5972786"/>
            <a:ext cx="12177486" cy="558642"/>
            <a:chOff x="0" y="5972786"/>
            <a:chExt cx="12177486" cy="558642"/>
          </a:xfrm>
        </p:grpSpPr>
        <p:sp>
          <p:nvSpPr>
            <p:cNvPr id="26" name="Rectángulo 25">
              <a:extLst>
                <a:ext uri="{FF2B5EF4-FFF2-40B4-BE49-F238E27FC236}">
                  <a16:creationId xmlns:a16="http://schemas.microsoft.com/office/drawing/2014/main" xmlns="" id="{9FBBFE27-411D-9A66-CD59-AEBD4CE86D7A}"/>
                </a:ext>
              </a:extLst>
            </p:cNvPr>
            <p:cNvSpPr/>
            <p:nvPr/>
          </p:nvSpPr>
          <p:spPr>
            <a:xfrm flipV="1">
              <a:off x="0" y="6473530"/>
              <a:ext cx="9202057" cy="5789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7" name="Rectángulo 26">
              <a:extLst>
                <a:ext uri="{FF2B5EF4-FFF2-40B4-BE49-F238E27FC236}">
                  <a16:creationId xmlns:a16="http://schemas.microsoft.com/office/drawing/2014/main" xmlns="" id="{6BF5AD04-1258-8694-5A06-60DC412FE208}"/>
                </a:ext>
              </a:extLst>
            </p:cNvPr>
            <p:cNvSpPr/>
            <p:nvPr/>
          </p:nvSpPr>
          <p:spPr>
            <a:xfrm flipV="1">
              <a:off x="10218058" y="5972786"/>
              <a:ext cx="1959428"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8" name="Rectángulo 27">
              <a:extLst>
                <a:ext uri="{FF2B5EF4-FFF2-40B4-BE49-F238E27FC236}">
                  <a16:creationId xmlns:a16="http://schemas.microsoft.com/office/drawing/2014/main" xmlns="" id="{BB7D31D3-0EB5-8919-A74E-656AB63C2118}"/>
                </a:ext>
              </a:extLst>
            </p:cNvPr>
            <p:cNvSpPr/>
            <p:nvPr/>
          </p:nvSpPr>
          <p:spPr>
            <a:xfrm rot="20058610" flipV="1">
              <a:off x="9134377" y="6239818"/>
              <a:ext cx="1144869"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sp>
        <p:nvSpPr>
          <p:cNvPr id="29" name="Rectángulo 28">
            <a:extLst>
              <a:ext uri="{FF2B5EF4-FFF2-40B4-BE49-F238E27FC236}">
                <a16:creationId xmlns:a16="http://schemas.microsoft.com/office/drawing/2014/main" xmlns="" id="{3027A207-63A9-E9FC-01AC-4EC5F1131443}"/>
              </a:ext>
            </a:extLst>
          </p:cNvPr>
          <p:cNvSpPr/>
          <p:nvPr/>
        </p:nvSpPr>
        <p:spPr>
          <a:xfrm rot="18655186" flipV="1">
            <a:off x="11101854" y="481955"/>
            <a:ext cx="1296521"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0" name="Rectángulo 29">
            <a:extLst>
              <a:ext uri="{FF2B5EF4-FFF2-40B4-BE49-F238E27FC236}">
                <a16:creationId xmlns:a16="http://schemas.microsoft.com/office/drawing/2014/main" xmlns="" id="{42E3979A-05CE-4A49-1809-4ADE156F48AB}"/>
              </a:ext>
            </a:extLst>
          </p:cNvPr>
          <p:cNvSpPr/>
          <p:nvPr/>
        </p:nvSpPr>
        <p:spPr>
          <a:xfrm>
            <a:off x="10130973" y="955534"/>
            <a:ext cx="1188357" cy="5161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1" name="Rectángulo 30">
            <a:extLst>
              <a:ext uri="{FF2B5EF4-FFF2-40B4-BE49-F238E27FC236}">
                <a16:creationId xmlns:a16="http://schemas.microsoft.com/office/drawing/2014/main" xmlns="" id="{268F3BC7-BCBE-0099-44F4-016F786834E0}"/>
              </a:ext>
            </a:extLst>
          </p:cNvPr>
          <p:cNvSpPr/>
          <p:nvPr/>
        </p:nvSpPr>
        <p:spPr>
          <a:xfrm>
            <a:off x="9419771" y="6212424"/>
            <a:ext cx="2772229" cy="369332"/>
          </a:xfrm>
          <a:prstGeom prst="rect">
            <a:avLst/>
          </a:prstGeom>
          <a:noFill/>
        </p:spPr>
        <p:txBody>
          <a:bodyPr wrap="square" lIns="91440" tIns="45720" rIns="91440" bIns="45720">
            <a:spAutoFit/>
          </a:bodyPr>
          <a:lstStyle/>
          <a:p>
            <a:pPr algn="ctr"/>
            <a:r>
              <a:rPr lang="es-CO" b="1" cap="none" spc="0" noProof="0" dirty="0">
                <a:ln w="9525">
                  <a:solidFill>
                    <a:srgbClr val="002060"/>
                  </a:solidFill>
                  <a:prstDash val="solid"/>
                </a:ln>
                <a:solidFill>
                  <a:srgbClr val="002060"/>
                </a:solidFill>
                <a:effectLst>
                  <a:outerShdw blurRad="38100" dist="38100" dir="2700000" algn="tl">
                    <a:srgbClr val="000000">
                      <a:alpha val="43137"/>
                    </a:srgbClr>
                  </a:outerShdw>
                </a:effectLst>
                <a:latin typeface="+mj-lt"/>
              </a:rPr>
              <a:t>Secretaria de Tránsito </a:t>
            </a:r>
          </a:p>
        </p:txBody>
      </p:sp>
      <p:sp>
        <p:nvSpPr>
          <p:cNvPr id="5" name="Elipse 4">
            <a:extLst>
              <a:ext uri="{FF2B5EF4-FFF2-40B4-BE49-F238E27FC236}">
                <a16:creationId xmlns:a16="http://schemas.microsoft.com/office/drawing/2014/main" xmlns="" id="{EC66E328-A614-D5A1-3F55-DAFD73BF3B0E}"/>
              </a:ext>
            </a:extLst>
          </p:cNvPr>
          <p:cNvSpPr/>
          <p:nvPr/>
        </p:nvSpPr>
        <p:spPr>
          <a:xfrm>
            <a:off x="9970803" y="-729010"/>
            <a:ext cx="2744219" cy="2685143"/>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Rectángulo 5">
            <a:extLst>
              <a:ext uri="{FF2B5EF4-FFF2-40B4-BE49-F238E27FC236}">
                <a16:creationId xmlns:a16="http://schemas.microsoft.com/office/drawing/2014/main" xmlns="" id="{25307E3F-24E5-65EE-95D1-EE5B4696C5FF}"/>
              </a:ext>
            </a:extLst>
          </p:cNvPr>
          <p:cNvSpPr/>
          <p:nvPr/>
        </p:nvSpPr>
        <p:spPr>
          <a:xfrm>
            <a:off x="9027886" y="-1190171"/>
            <a:ext cx="4484914" cy="1146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2" name="Rectángulo 31">
            <a:extLst>
              <a:ext uri="{FF2B5EF4-FFF2-40B4-BE49-F238E27FC236}">
                <a16:creationId xmlns:a16="http://schemas.microsoft.com/office/drawing/2014/main" xmlns="" id="{92AB0BE5-584C-3CEC-1442-8E3203AAC03F}"/>
              </a:ext>
            </a:extLst>
          </p:cNvPr>
          <p:cNvSpPr/>
          <p:nvPr/>
        </p:nvSpPr>
        <p:spPr>
          <a:xfrm rot="16200000">
            <a:off x="10557011" y="1576737"/>
            <a:ext cx="4484914" cy="1146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7" name="CuadroTexto 6">
            <a:extLst>
              <a:ext uri="{FF2B5EF4-FFF2-40B4-BE49-F238E27FC236}">
                <a16:creationId xmlns:a16="http://schemas.microsoft.com/office/drawing/2014/main" xmlns="" id="{E5FA55CB-3864-93DC-1D72-A3E0538E249A}"/>
              </a:ext>
            </a:extLst>
          </p:cNvPr>
          <p:cNvSpPr txBox="1"/>
          <p:nvPr/>
        </p:nvSpPr>
        <p:spPr>
          <a:xfrm>
            <a:off x="278130" y="1007144"/>
            <a:ext cx="11635740" cy="3375283"/>
          </a:xfrm>
          <a:prstGeom prst="rect">
            <a:avLst/>
          </a:prstGeom>
          <a:noFill/>
        </p:spPr>
        <p:txBody>
          <a:bodyPr wrap="square">
            <a:spAutoFit/>
          </a:bodyPr>
          <a:lstStyle/>
          <a:p>
            <a:pPr algn="just">
              <a:spcAft>
                <a:spcPts val="750"/>
              </a:spcAft>
            </a:pPr>
            <a:r>
              <a:rPr lang="es-ES" dirty="0"/>
              <a:t>Artículo 3º. </a:t>
            </a:r>
            <a:r>
              <a:rPr lang="es-ES" b="1" dirty="0"/>
              <a:t>En los costados</a:t>
            </a:r>
            <a:r>
              <a:rPr lang="es-ES" dirty="0"/>
              <a:t>. Los vehículos clase bus, buseta y microbús, deberán colocar el número de placa sobre la parte externa lateral media de ambos costados.</a:t>
            </a:r>
          </a:p>
          <a:p>
            <a:pPr algn="just">
              <a:spcAft>
                <a:spcPts val="750"/>
              </a:spcAft>
            </a:pPr>
            <a:r>
              <a:rPr lang="es-ES" dirty="0"/>
              <a:t>Los vehículos </a:t>
            </a:r>
            <a:r>
              <a:rPr lang="es-ES" b="1" dirty="0"/>
              <a:t>clase automóvil y camioneta,</a:t>
            </a:r>
            <a:r>
              <a:rPr lang="es-ES" dirty="0"/>
              <a:t> deberán colocar el número de </a:t>
            </a:r>
            <a:r>
              <a:rPr lang="es-ES" b="1" dirty="0"/>
              <a:t>placa en la parte externa lateral </a:t>
            </a:r>
            <a:r>
              <a:rPr lang="es-ES" dirty="0"/>
              <a:t>media de las </a:t>
            </a:r>
            <a:r>
              <a:rPr lang="es-ES" b="1" dirty="0"/>
              <a:t>puertas traseras</a:t>
            </a:r>
            <a:r>
              <a:rPr lang="es-ES" dirty="0"/>
              <a:t>.</a:t>
            </a:r>
          </a:p>
          <a:p>
            <a:pPr algn="just">
              <a:spcAft>
                <a:spcPts val="750"/>
              </a:spcAft>
            </a:pPr>
            <a:r>
              <a:rPr lang="es-ES" dirty="0"/>
              <a:t>Los vehículos clase campero, deberán colocar el número de placa en la </a:t>
            </a:r>
            <a:r>
              <a:rPr lang="es-ES" b="1" dirty="0"/>
              <a:t>parte externa lateral media de las puertas delanteras.</a:t>
            </a:r>
          </a:p>
          <a:p>
            <a:pPr algn="just">
              <a:spcAft>
                <a:spcPts val="750"/>
              </a:spcAft>
            </a:pPr>
            <a:r>
              <a:rPr lang="es-ES" dirty="0"/>
              <a:t>Los vehículos de transporte de carga deberán colocar el número de placa en la parte externa lateral</a:t>
            </a:r>
            <a:r>
              <a:rPr lang="es-ES" b="1" dirty="0"/>
              <a:t> media de las puertas de la cabina</a:t>
            </a:r>
            <a:r>
              <a:rPr lang="es-ES" b="1" i="0" dirty="0">
                <a:solidFill>
                  <a:srgbClr val="333333"/>
                </a:solidFill>
                <a:effectLst/>
                <a:latin typeface="Arial" panose="020B0604020202020204" pitchFamily="34" charset="0"/>
              </a:rPr>
              <a:t>.</a:t>
            </a:r>
          </a:p>
          <a:p>
            <a:pPr algn="just">
              <a:spcAft>
                <a:spcPts val="750"/>
              </a:spcAft>
            </a:pPr>
            <a:r>
              <a:rPr lang="es-ES" dirty="0"/>
              <a:t>Artículo 4º. </a:t>
            </a:r>
            <a:r>
              <a:rPr lang="es-ES" b="1" dirty="0"/>
              <a:t>En el techo</a:t>
            </a:r>
            <a:r>
              <a:rPr lang="es-ES" dirty="0"/>
              <a:t>. Los vehículos de servicio público deberán colocar el número de placa de que trata esta disposición.</a:t>
            </a:r>
          </a:p>
          <a:p>
            <a:pPr algn="just">
              <a:spcAft>
                <a:spcPts val="750"/>
              </a:spcAft>
            </a:pPr>
            <a:r>
              <a:rPr lang="es-ES" dirty="0"/>
              <a:t>Artículo 5º. Sobre el número de la placa no se podrán instalar elementos que dificulten su lectura.</a:t>
            </a:r>
          </a:p>
        </p:txBody>
      </p:sp>
    </p:spTree>
    <p:extLst>
      <p:ext uri="{BB962C8B-B14F-4D97-AF65-F5344CB8AC3E}">
        <p14:creationId xmlns:p14="http://schemas.microsoft.com/office/powerpoint/2010/main" val="1982989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5211BC5-DE55-80D0-B87E-AEF93DE84C49}"/>
            </a:ext>
          </a:extLst>
        </p:cNvPr>
        <p:cNvGrpSpPr/>
        <p:nvPr/>
      </p:nvGrpSpPr>
      <p:grpSpPr>
        <a:xfrm>
          <a:off x="0" y="0"/>
          <a:ext cx="0" cy="0"/>
          <a:chOff x="0" y="0"/>
          <a:chExt cx="0" cy="0"/>
        </a:xfrm>
      </p:grpSpPr>
      <p:sp>
        <p:nvSpPr>
          <p:cNvPr id="20" name="CuadroTexto 19">
            <a:extLst>
              <a:ext uri="{FF2B5EF4-FFF2-40B4-BE49-F238E27FC236}">
                <a16:creationId xmlns:a16="http://schemas.microsoft.com/office/drawing/2014/main" xmlns="" id="{0287ABF8-5270-810F-1E6E-5AEA72E7F3D3}"/>
              </a:ext>
            </a:extLst>
          </p:cNvPr>
          <p:cNvSpPr txBox="1"/>
          <p:nvPr/>
        </p:nvSpPr>
        <p:spPr>
          <a:xfrm>
            <a:off x="1052533" y="117474"/>
            <a:ext cx="8918269" cy="523220"/>
          </a:xfrm>
          <a:prstGeom prst="rect">
            <a:avLst/>
          </a:prstGeom>
          <a:noFill/>
        </p:spPr>
        <p:txBody>
          <a:bodyPr wrap="square" rtlCol="0">
            <a:spAutoFit/>
          </a:bodyPr>
          <a:lstStyle/>
          <a:p>
            <a:pPr algn="ctr"/>
            <a:r>
              <a:rPr lang="es-CO" sz="2800" dirty="0"/>
              <a:t>NORMA TÉCNICA COLOMBIANA NTC 5375</a:t>
            </a:r>
            <a:endParaRPr lang="es-CO" sz="2000" b="1" noProof="0" dirty="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cs typeface="Aharoni" panose="02010803020104030203" pitchFamily="2" charset="-79"/>
            </a:endParaRPr>
          </a:p>
        </p:txBody>
      </p:sp>
      <p:sp>
        <p:nvSpPr>
          <p:cNvPr id="2" name="Rectángulo 1">
            <a:extLst>
              <a:ext uri="{FF2B5EF4-FFF2-40B4-BE49-F238E27FC236}">
                <a16:creationId xmlns:a16="http://schemas.microsoft.com/office/drawing/2014/main" xmlns="" id="{63753CC2-EF7C-31A4-E185-1B17D9C8FF88}"/>
              </a:ext>
            </a:extLst>
          </p:cNvPr>
          <p:cNvSpPr/>
          <p:nvPr/>
        </p:nvSpPr>
        <p:spPr>
          <a:xfrm>
            <a:off x="0" y="306427"/>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3" name="Rectángulo 22">
            <a:extLst>
              <a:ext uri="{FF2B5EF4-FFF2-40B4-BE49-F238E27FC236}">
                <a16:creationId xmlns:a16="http://schemas.microsoft.com/office/drawing/2014/main" xmlns="" id="{09F3D098-50C2-AE44-0CFB-92F27A5B4E90}"/>
              </a:ext>
            </a:extLst>
          </p:cNvPr>
          <p:cNvSpPr/>
          <p:nvPr/>
        </p:nvSpPr>
        <p:spPr>
          <a:xfrm>
            <a:off x="0" y="547078"/>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4" name="Rectángulo 23">
            <a:extLst>
              <a:ext uri="{FF2B5EF4-FFF2-40B4-BE49-F238E27FC236}">
                <a16:creationId xmlns:a16="http://schemas.microsoft.com/office/drawing/2014/main" xmlns="" id="{3EFC3F96-4729-FBD3-CA16-848F7F6E5B28}"/>
              </a:ext>
            </a:extLst>
          </p:cNvPr>
          <p:cNvSpPr/>
          <p:nvPr/>
        </p:nvSpPr>
        <p:spPr>
          <a:xfrm>
            <a:off x="0" y="787730"/>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5" name="Rectángulo 24">
            <a:extLst>
              <a:ext uri="{FF2B5EF4-FFF2-40B4-BE49-F238E27FC236}">
                <a16:creationId xmlns:a16="http://schemas.microsoft.com/office/drawing/2014/main" xmlns="" id="{69DD4E19-6494-5DD2-764F-4EB6A17E3651}"/>
              </a:ext>
            </a:extLst>
          </p:cNvPr>
          <p:cNvSpPr/>
          <p:nvPr/>
        </p:nvSpPr>
        <p:spPr>
          <a:xfrm>
            <a:off x="1177471" y="989307"/>
            <a:ext cx="1188357" cy="5161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nvGrpSpPr>
          <p:cNvPr id="3" name="Grupo 2">
            <a:extLst>
              <a:ext uri="{FF2B5EF4-FFF2-40B4-BE49-F238E27FC236}">
                <a16:creationId xmlns:a16="http://schemas.microsoft.com/office/drawing/2014/main" xmlns="" id="{D72CAD01-FFD7-E45F-15A8-6259CED32309}"/>
              </a:ext>
            </a:extLst>
          </p:cNvPr>
          <p:cNvGrpSpPr/>
          <p:nvPr/>
        </p:nvGrpSpPr>
        <p:grpSpPr>
          <a:xfrm>
            <a:off x="0" y="5972786"/>
            <a:ext cx="12177486" cy="558642"/>
            <a:chOff x="0" y="5972786"/>
            <a:chExt cx="12177486" cy="558642"/>
          </a:xfrm>
        </p:grpSpPr>
        <p:sp>
          <p:nvSpPr>
            <p:cNvPr id="26" name="Rectángulo 25">
              <a:extLst>
                <a:ext uri="{FF2B5EF4-FFF2-40B4-BE49-F238E27FC236}">
                  <a16:creationId xmlns:a16="http://schemas.microsoft.com/office/drawing/2014/main" xmlns="" id="{1F23F730-63CE-E733-95B8-8CD5A4F11F5F}"/>
                </a:ext>
              </a:extLst>
            </p:cNvPr>
            <p:cNvSpPr/>
            <p:nvPr/>
          </p:nvSpPr>
          <p:spPr>
            <a:xfrm flipV="1">
              <a:off x="0" y="6473530"/>
              <a:ext cx="9202057" cy="5789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7" name="Rectángulo 26">
              <a:extLst>
                <a:ext uri="{FF2B5EF4-FFF2-40B4-BE49-F238E27FC236}">
                  <a16:creationId xmlns:a16="http://schemas.microsoft.com/office/drawing/2014/main" xmlns="" id="{C3039A17-3877-D0E7-FF8E-F60384E0DA8F}"/>
                </a:ext>
              </a:extLst>
            </p:cNvPr>
            <p:cNvSpPr/>
            <p:nvPr/>
          </p:nvSpPr>
          <p:spPr>
            <a:xfrm flipV="1">
              <a:off x="10218058" y="5972786"/>
              <a:ext cx="1959428"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8" name="Rectángulo 27">
              <a:extLst>
                <a:ext uri="{FF2B5EF4-FFF2-40B4-BE49-F238E27FC236}">
                  <a16:creationId xmlns:a16="http://schemas.microsoft.com/office/drawing/2014/main" xmlns="" id="{6612E0CA-1B79-86AD-7940-796559C24EC7}"/>
                </a:ext>
              </a:extLst>
            </p:cNvPr>
            <p:cNvSpPr/>
            <p:nvPr/>
          </p:nvSpPr>
          <p:spPr>
            <a:xfrm rot="20058610" flipV="1">
              <a:off x="9134377" y="6239818"/>
              <a:ext cx="1144869"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sp>
        <p:nvSpPr>
          <p:cNvPr id="29" name="Rectángulo 28">
            <a:extLst>
              <a:ext uri="{FF2B5EF4-FFF2-40B4-BE49-F238E27FC236}">
                <a16:creationId xmlns:a16="http://schemas.microsoft.com/office/drawing/2014/main" xmlns="" id="{F90ACA49-CFE1-0374-0735-A4C40B9F2AF5}"/>
              </a:ext>
            </a:extLst>
          </p:cNvPr>
          <p:cNvSpPr/>
          <p:nvPr/>
        </p:nvSpPr>
        <p:spPr>
          <a:xfrm rot="18655186" flipV="1">
            <a:off x="11101854" y="481955"/>
            <a:ext cx="1296521"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0" name="Rectángulo 29">
            <a:extLst>
              <a:ext uri="{FF2B5EF4-FFF2-40B4-BE49-F238E27FC236}">
                <a16:creationId xmlns:a16="http://schemas.microsoft.com/office/drawing/2014/main" xmlns="" id="{8C56304C-2100-35E8-8F20-D9DC78C540A4}"/>
              </a:ext>
            </a:extLst>
          </p:cNvPr>
          <p:cNvSpPr/>
          <p:nvPr/>
        </p:nvSpPr>
        <p:spPr>
          <a:xfrm>
            <a:off x="10130973" y="955534"/>
            <a:ext cx="1188357" cy="5161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1" name="Rectángulo 30">
            <a:extLst>
              <a:ext uri="{FF2B5EF4-FFF2-40B4-BE49-F238E27FC236}">
                <a16:creationId xmlns:a16="http://schemas.microsoft.com/office/drawing/2014/main" xmlns="" id="{D79D7719-8D2B-3C64-8734-DADB91A83F28}"/>
              </a:ext>
            </a:extLst>
          </p:cNvPr>
          <p:cNvSpPr/>
          <p:nvPr/>
        </p:nvSpPr>
        <p:spPr>
          <a:xfrm>
            <a:off x="9419771" y="6212424"/>
            <a:ext cx="2772229" cy="369332"/>
          </a:xfrm>
          <a:prstGeom prst="rect">
            <a:avLst/>
          </a:prstGeom>
          <a:noFill/>
        </p:spPr>
        <p:txBody>
          <a:bodyPr wrap="square" lIns="91440" tIns="45720" rIns="91440" bIns="45720">
            <a:spAutoFit/>
          </a:bodyPr>
          <a:lstStyle/>
          <a:p>
            <a:pPr algn="ctr"/>
            <a:r>
              <a:rPr lang="es-CO" b="1" cap="none" spc="0" noProof="0" dirty="0">
                <a:ln w="9525">
                  <a:solidFill>
                    <a:srgbClr val="002060"/>
                  </a:solidFill>
                  <a:prstDash val="solid"/>
                </a:ln>
                <a:solidFill>
                  <a:srgbClr val="002060"/>
                </a:solidFill>
                <a:effectLst>
                  <a:outerShdw blurRad="38100" dist="38100" dir="2700000" algn="tl">
                    <a:srgbClr val="000000">
                      <a:alpha val="43137"/>
                    </a:srgbClr>
                  </a:outerShdw>
                </a:effectLst>
                <a:latin typeface="+mj-lt"/>
              </a:rPr>
              <a:t>Secretaria de Tránsito </a:t>
            </a:r>
          </a:p>
        </p:txBody>
      </p:sp>
      <p:sp>
        <p:nvSpPr>
          <p:cNvPr id="5" name="Elipse 4">
            <a:extLst>
              <a:ext uri="{FF2B5EF4-FFF2-40B4-BE49-F238E27FC236}">
                <a16:creationId xmlns:a16="http://schemas.microsoft.com/office/drawing/2014/main" xmlns="" id="{6D700AFE-61D4-C79F-F75A-5763079E09B5}"/>
              </a:ext>
            </a:extLst>
          </p:cNvPr>
          <p:cNvSpPr/>
          <p:nvPr/>
        </p:nvSpPr>
        <p:spPr>
          <a:xfrm>
            <a:off x="9970803" y="-729010"/>
            <a:ext cx="2744219" cy="2685143"/>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Rectángulo 5">
            <a:extLst>
              <a:ext uri="{FF2B5EF4-FFF2-40B4-BE49-F238E27FC236}">
                <a16:creationId xmlns:a16="http://schemas.microsoft.com/office/drawing/2014/main" xmlns="" id="{D72B53A9-F1D9-8CFF-687D-98E28D7451CA}"/>
              </a:ext>
            </a:extLst>
          </p:cNvPr>
          <p:cNvSpPr/>
          <p:nvPr/>
        </p:nvSpPr>
        <p:spPr>
          <a:xfrm>
            <a:off x="9027886" y="-1190171"/>
            <a:ext cx="4484914" cy="1146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2" name="Rectángulo 31">
            <a:extLst>
              <a:ext uri="{FF2B5EF4-FFF2-40B4-BE49-F238E27FC236}">
                <a16:creationId xmlns:a16="http://schemas.microsoft.com/office/drawing/2014/main" xmlns="" id="{ABC8E642-DCED-CCF8-63AB-D0DA992BFD8F}"/>
              </a:ext>
            </a:extLst>
          </p:cNvPr>
          <p:cNvSpPr/>
          <p:nvPr/>
        </p:nvSpPr>
        <p:spPr>
          <a:xfrm rot="16200000">
            <a:off x="10557011" y="1576737"/>
            <a:ext cx="4484914" cy="1146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8" name="CuadroTexto 7">
            <a:extLst>
              <a:ext uri="{FF2B5EF4-FFF2-40B4-BE49-F238E27FC236}">
                <a16:creationId xmlns:a16="http://schemas.microsoft.com/office/drawing/2014/main" xmlns="" id="{3946EE9C-930E-F6DB-D18B-F027923CF194}"/>
              </a:ext>
            </a:extLst>
          </p:cNvPr>
          <p:cNvSpPr txBox="1"/>
          <p:nvPr/>
        </p:nvSpPr>
        <p:spPr>
          <a:xfrm>
            <a:off x="515256" y="1155238"/>
            <a:ext cx="11570879" cy="4524315"/>
          </a:xfrm>
          <a:prstGeom prst="rect">
            <a:avLst/>
          </a:prstGeom>
          <a:noFill/>
        </p:spPr>
        <p:txBody>
          <a:bodyPr wrap="square">
            <a:spAutoFit/>
          </a:bodyPr>
          <a:lstStyle/>
          <a:p>
            <a:r>
              <a:rPr lang="es-ES" dirty="0"/>
              <a:t>Inexistencia o mal funcionamiento de los limpiaparabrisas delanteros.</a:t>
            </a:r>
          </a:p>
          <a:p>
            <a:r>
              <a:rPr lang="es-ES" dirty="0"/>
              <a:t>inexistencia de al menos dos espejos retrovisores funcionales e independientes, o cámaras que cumplan esta función. </a:t>
            </a:r>
          </a:p>
          <a:p>
            <a:endParaRPr lang="es-ES" dirty="0"/>
          </a:p>
          <a:p>
            <a:r>
              <a:rPr lang="es-ES" dirty="0"/>
              <a:t>Vidrio(s) parabrisas que distorsionan y/o deforman el campo de visión mínima del conductor </a:t>
            </a:r>
          </a:p>
          <a:p>
            <a:r>
              <a:rPr lang="es-ES" dirty="0"/>
              <a:t>Inexistencia de alguno de los parabrisas o de los vidrios móviles. </a:t>
            </a:r>
          </a:p>
          <a:p>
            <a:r>
              <a:rPr lang="es-ES" dirty="0"/>
              <a:t>Inexistencia de algún vidrio fijo diferente a los parabrisas. </a:t>
            </a:r>
          </a:p>
          <a:p>
            <a:r>
              <a:rPr lang="es-ES" dirty="0"/>
              <a:t>La existencia de fisuras, impactos o láminas adheridas, publicidad o adhesivos al (a los) parabrisa (s), que dificulten el campo de visión mínima del conductor.</a:t>
            </a:r>
          </a:p>
          <a:p>
            <a:r>
              <a:rPr lang="es-ES" dirty="0"/>
              <a:t>La inexistencia o mal funcionamiento de los mecanismos de accionamiento de alguno de los vidrios para vehículos de transporte público o especial de pasajeros. </a:t>
            </a:r>
          </a:p>
          <a:p>
            <a:r>
              <a:rPr lang="es-ES" dirty="0"/>
              <a:t>Vidrios que no sean transparentes en los vehículos de transporte público de pasajeros de circulación urbana.</a:t>
            </a:r>
          </a:p>
          <a:p>
            <a:endParaRPr lang="es-ES" dirty="0"/>
          </a:p>
          <a:p>
            <a:r>
              <a:rPr lang="es-ES" dirty="0"/>
              <a:t>Asientos mal anclados o con riesgo de desprendimiento. </a:t>
            </a:r>
          </a:p>
          <a:p>
            <a:r>
              <a:rPr lang="es-ES" dirty="0"/>
              <a:t>El número de sillas excede con lo estipulado en la licencia de tránsito. </a:t>
            </a:r>
          </a:p>
          <a:p>
            <a:r>
              <a:rPr lang="es-ES" dirty="0"/>
              <a:t>Elementos deteriorados, sueltos o con riesgo de desprendimiento que pueden ocasionar lesiones a los ocupantes del vehículo. (Asideros, manijas, y portaequipajes). </a:t>
            </a:r>
          </a:p>
        </p:txBody>
      </p:sp>
    </p:spTree>
    <p:extLst>
      <p:ext uri="{BB962C8B-B14F-4D97-AF65-F5344CB8AC3E}">
        <p14:creationId xmlns:p14="http://schemas.microsoft.com/office/powerpoint/2010/main" val="488638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2BEBD96-18DF-74D4-C6F6-47A8C75BF68C}"/>
            </a:ext>
          </a:extLst>
        </p:cNvPr>
        <p:cNvGrpSpPr/>
        <p:nvPr/>
      </p:nvGrpSpPr>
      <p:grpSpPr>
        <a:xfrm>
          <a:off x="0" y="0"/>
          <a:ext cx="0" cy="0"/>
          <a:chOff x="0" y="0"/>
          <a:chExt cx="0" cy="0"/>
        </a:xfrm>
      </p:grpSpPr>
      <p:sp>
        <p:nvSpPr>
          <p:cNvPr id="20" name="CuadroTexto 19">
            <a:extLst>
              <a:ext uri="{FF2B5EF4-FFF2-40B4-BE49-F238E27FC236}">
                <a16:creationId xmlns:a16="http://schemas.microsoft.com/office/drawing/2014/main" xmlns="" id="{60DE0334-BD06-3FBD-B11C-4CCAE5F1EB84}"/>
              </a:ext>
            </a:extLst>
          </p:cNvPr>
          <p:cNvSpPr txBox="1"/>
          <p:nvPr/>
        </p:nvSpPr>
        <p:spPr>
          <a:xfrm>
            <a:off x="1052533" y="117474"/>
            <a:ext cx="8918269" cy="523220"/>
          </a:xfrm>
          <a:prstGeom prst="rect">
            <a:avLst/>
          </a:prstGeom>
          <a:noFill/>
        </p:spPr>
        <p:txBody>
          <a:bodyPr wrap="square" rtlCol="0">
            <a:spAutoFit/>
          </a:bodyPr>
          <a:lstStyle/>
          <a:p>
            <a:pPr algn="ctr"/>
            <a:r>
              <a:rPr lang="es-CO" sz="2800" dirty="0"/>
              <a:t>NORMA TÉCNICA COLOMBIANA NTC 5375</a:t>
            </a:r>
            <a:endParaRPr lang="es-CO" sz="2000" b="1" noProof="0" dirty="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cs typeface="Aharoni" panose="02010803020104030203" pitchFamily="2" charset="-79"/>
            </a:endParaRPr>
          </a:p>
        </p:txBody>
      </p:sp>
      <p:sp>
        <p:nvSpPr>
          <p:cNvPr id="2" name="Rectángulo 1">
            <a:extLst>
              <a:ext uri="{FF2B5EF4-FFF2-40B4-BE49-F238E27FC236}">
                <a16:creationId xmlns:a16="http://schemas.microsoft.com/office/drawing/2014/main" xmlns="" id="{AB0A5088-1599-EE1E-9CCF-714F3D13997B}"/>
              </a:ext>
            </a:extLst>
          </p:cNvPr>
          <p:cNvSpPr/>
          <p:nvPr/>
        </p:nvSpPr>
        <p:spPr>
          <a:xfrm>
            <a:off x="0" y="306427"/>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3" name="Rectángulo 22">
            <a:extLst>
              <a:ext uri="{FF2B5EF4-FFF2-40B4-BE49-F238E27FC236}">
                <a16:creationId xmlns:a16="http://schemas.microsoft.com/office/drawing/2014/main" xmlns="" id="{B7FBDD36-9377-26C3-C547-1EC788AB7C97}"/>
              </a:ext>
            </a:extLst>
          </p:cNvPr>
          <p:cNvSpPr/>
          <p:nvPr/>
        </p:nvSpPr>
        <p:spPr>
          <a:xfrm>
            <a:off x="0" y="547078"/>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4" name="Rectángulo 23">
            <a:extLst>
              <a:ext uri="{FF2B5EF4-FFF2-40B4-BE49-F238E27FC236}">
                <a16:creationId xmlns:a16="http://schemas.microsoft.com/office/drawing/2014/main" xmlns="" id="{C37FBB46-63D1-3A73-3264-48335C077B47}"/>
              </a:ext>
            </a:extLst>
          </p:cNvPr>
          <p:cNvSpPr/>
          <p:nvPr/>
        </p:nvSpPr>
        <p:spPr>
          <a:xfrm>
            <a:off x="0" y="787730"/>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5" name="Rectángulo 24">
            <a:extLst>
              <a:ext uri="{FF2B5EF4-FFF2-40B4-BE49-F238E27FC236}">
                <a16:creationId xmlns:a16="http://schemas.microsoft.com/office/drawing/2014/main" xmlns="" id="{8110BFD6-6FAB-B9FF-EA5C-BD4784E007D9}"/>
              </a:ext>
            </a:extLst>
          </p:cNvPr>
          <p:cNvSpPr/>
          <p:nvPr/>
        </p:nvSpPr>
        <p:spPr>
          <a:xfrm>
            <a:off x="1177471" y="989307"/>
            <a:ext cx="1188357" cy="5161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nvGrpSpPr>
          <p:cNvPr id="3" name="Grupo 2">
            <a:extLst>
              <a:ext uri="{FF2B5EF4-FFF2-40B4-BE49-F238E27FC236}">
                <a16:creationId xmlns:a16="http://schemas.microsoft.com/office/drawing/2014/main" xmlns="" id="{30C0033C-8611-2081-D36A-0B7C692885E3}"/>
              </a:ext>
            </a:extLst>
          </p:cNvPr>
          <p:cNvGrpSpPr/>
          <p:nvPr/>
        </p:nvGrpSpPr>
        <p:grpSpPr>
          <a:xfrm>
            <a:off x="0" y="5972786"/>
            <a:ext cx="12177486" cy="558642"/>
            <a:chOff x="0" y="5972786"/>
            <a:chExt cx="12177486" cy="558642"/>
          </a:xfrm>
        </p:grpSpPr>
        <p:sp>
          <p:nvSpPr>
            <p:cNvPr id="26" name="Rectángulo 25">
              <a:extLst>
                <a:ext uri="{FF2B5EF4-FFF2-40B4-BE49-F238E27FC236}">
                  <a16:creationId xmlns:a16="http://schemas.microsoft.com/office/drawing/2014/main" xmlns="" id="{7640427C-8249-DEAD-FD45-A569D22DF94C}"/>
                </a:ext>
              </a:extLst>
            </p:cNvPr>
            <p:cNvSpPr/>
            <p:nvPr/>
          </p:nvSpPr>
          <p:spPr>
            <a:xfrm flipV="1">
              <a:off x="0" y="6473530"/>
              <a:ext cx="9202057" cy="5789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7" name="Rectángulo 26">
              <a:extLst>
                <a:ext uri="{FF2B5EF4-FFF2-40B4-BE49-F238E27FC236}">
                  <a16:creationId xmlns:a16="http://schemas.microsoft.com/office/drawing/2014/main" xmlns="" id="{35F60D14-FB7A-C044-9086-65CD1EB9B3D9}"/>
                </a:ext>
              </a:extLst>
            </p:cNvPr>
            <p:cNvSpPr/>
            <p:nvPr/>
          </p:nvSpPr>
          <p:spPr>
            <a:xfrm flipV="1">
              <a:off x="10218058" y="5972786"/>
              <a:ext cx="1959428"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8" name="Rectángulo 27">
              <a:extLst>
                <a:ext uri="{FF2B5EF4-FFF2-40B4-BE49-F238E27FC236}">
                  <a16:creationId xmlns:a16="http://schemas.microsoft.com/office/drawing/2014/main" xmlns="" id="{176FBC44-36CA-63E9-8519-2C9D6853AA5C}"/>
                </a:ext>
              </a:extLst>
            </p:cNvPr>
            <p:cNvSpPr/>
            <p:nvPr/>
          </p:nvSpPr>
          <p:spPr>
            <a:xfrm rot="20058610" flipV="1">
              <a:off x="9134377" y="6239818"/>
              <a:ext cx="1144869"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sp>
        <p:nvSpPr>
          <p:cNvPr id="29" name="Rectángulo 28">
            <a:extLst>
              <a:ext uri="{FF2B5EF4-FFF2-40B4-BE49-F238E27FC236}">
                <a16:creationId xmlns:a16="http://schemas.microsoft.com/office/drawing/2014/main" xmlns="" id="{21286EE8-877D-857C-FC28-C7CAD3E5F495}"/>
              </a:ext>
            </a:extLst>
          </p:cNvPr>
          <p:cNvSpPr/>
          <p:nvPr/>
        </p:nvSpPr>
        <p:spPr>
          <a:xfrm rot="18655186" flipV="1">
            <a:off x="11101854" y="481955"/>
            <a:ext cx="1296521"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0" name="Rectángulo 29">
            <a:extLst>
              <a:ext uri="{FF2B5EF4-FFF2-40B4-BE49-F238E27FC236}">
                <a16:creationId xmlns:a16="http://schemas.microsoft.com/office/drawing/2014/main" xmlns="" id="{9CF554DA-B9F7-965F-1EA3-259EB93E9B64}"/>
              </a:ext>
            </a:extLst>
          </p:cNvPr>
          <p:cNvSpPr/>
          <p:nvPr/>
        </p:nvSpPr>
        <p:spPr>
          <a:xfrm>
            <a:off x="10130973" y="955534"/>
            <a:ext cx="1188357" cy="5161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1" name="Rectángulo 30">
            <a:extLst>
              <a:ext uri="{FF2B5EF4-FFF2-40B4-BE49-F238E27FC236}">
                <a16:creationId xmlns:a16="http://schemas.microsoft.com/office/drawing/2014/main" xmlns="" id="{85641FD5-7866-9CD2-654F-7DCAEA7F0ECD}"/>
              </a:ext>
            </a:extLst>
          </p:cNvPr>
          <p:cNvSpPr/>
          <p:nvPr/>
        </p:nvSpPr>
        <p:spPr>
          <a:xfrm>
            <a:off x="9419771" y="6212424"/>
            <a:ext cx="2772229" cy="369332"/>
          </a:xfrm>
          <a:prstGeom prst="rect">
            <a:avLst/>
          </a:prstGeom>
          <a:noFill/>
        </p:spPr>
        <p:txBody>
          <a:bodyPr wrap="square" lIns="91440" tIns="45720" rIns="91440" bIns="45720">
            <a:spAutoFit/>
          </a:bodyPr>
          <a:lstStyle/>
          <a:p>
            <a:pPr algn="ctr"/>
            <a:r>
              <a:rPr lang="es-CO" b="1" cap="none" spc="0" noProof="0" dirty="0">
                <a:ln w="9525">
                  <a:solidFill>
                    <a:srgbClr val="002060"/>
                  </a:solidFill>
                  <a:prstDash val="solid"/>
                </a:ln>
                <a:solidFill>
                  <a:srgbClr val="002060"/>
                </a:solidFill>
                <a:effectLst>
                  <a:outerShdw blurRad="38100" dist="38100" dir="2700000" algn="tl">
                    <a:srgbClr val="000000">
                      <a:alpha val="43137"/>
                    </a:srgbClr>
                  </a:outerShdw>
                </a:effectLst>
                <a:latin typeface="+mj-lt"/>
              </a:rPr>
              <a:t>Secretaria de Tránsito </a:t>
            </a:r>
          </a:p>
        </p:txBody>
      </p:sp>
      <p:sp>
        <p:nvSpPr>
          <p:cNvPr id="5" name="Elipse 4">
            <a:extLst>
              <a:ext uri="{FF2B5EF4-FFF2-40B4-BE49-F238E27FC236}">
                <a16:creationId xmlns:a16="http://schemas.microsoft.com/office/drawing/2014/main" xmlns="" id="{2CB60F7A-82F3-EA9F-6AE8-F16FA1A58DA3}"/>
              </a:ext>
            </a:extLst>
          </p:cNvPr>
          <p:cNvSpPr/>
          <p:nvPr/>
        </p:nvSpPr>
        <p:spPr>
          <a:xfrm>
            <a:off x="9970803" y="-729010"/>
            <a:ext cx="2744219" cy="2685143"/>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Rectángulo 5">
            <a:extLst>
              <a:ext uri="{FF2B5EF4-FFF2-40B4-BE49-F238E27FC236}">
                <a16:creationId xmlns:a16="http://schemas.microsoft.com/office/drawing/2014/main" xmlns="" id="{CE8551F2-A56C-C53E-3EE1-CC405B147AC3}"/>
              </a:ext>
            </a:extLst>
          </p:cNvPr>
          <p:cNvSpPr/>
          <p:nvPr/>
        </p:nvSpPr>
        <p:spPr>
          <a:xfrm>
            <a:off x="9027886" y="-1190171"/>
            <a:ext cx="4484914" cy="1146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2" name="Rectángulo 31">
            <a:extLst>
              <a:ext uri="{FF2B5EF4-FFF2-40B4-BE49-F238E27FC236}">
                <a16:creationId xmlns:a16="http://schemas.microsoft.com/office/drawing/2014/main" xmlns="" id="{201A3866-6878-94D2-28B8-525CC48ACAFE}"/>
              </a:ext>
            </a:extLst>
          </p:cNvPr>
          <p:cNvSpPr/>
          <p:nvPr/>
        </p:nvSpPr>
        <p:spPr>
          <a:xfrm rot="16200000">
            <a:off x="10557011" y="1576737"/>
            <a:ext cx="4484914" cy="1146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0" name="CuadroTexto 9">
            <a:extLst>
              <a:ext uri="{FF2B5EF4-FFF2-40B4-BE49-F238E27FC236}">
                <a16:creationId xmlns:a16="http://schemas.microsoft.com/office/drawing/2014/main" xmlns="" id="{91691D06-9A49-26E8-46E2-9E4164F6BCCC}"/>
              </a:ext>
            </a:extLst>
          </p:cNvPr>
          <p:cNvSpPr txBox="1"/>
          <p:nvPr/>
        </p:nvSpPr>
        <p:spPr>
          <a:xfrm>
            <a:off x="634364" y="1166842"/>
            <a:ext cx="11081385" cy="5016758"/>
          </a:xfrm>
          <a:prstGeom prst="rect">
            <a:avLst/>
          </a:prstGeom>
          <a:noFill/>
        </p:spPr>
        <p:txBody>
          <a:bodyPr wrap="square">
            <a:spAutoFit/>
          </a:bodyPr>
          <a:lstStyle/>
          <a:p>
            <a:pPr algn="just"/>
            <a:r>
              <a:rPr lang="es-ES" sz="2000" dirty="0"/>
              <a:t>La existencia en el interior del habitáculo o cabina de partes puntiagudas o con aristas que puedan lesionar a los ocupantes del vehículo. </a:t>
            </a:r>
          </a:p>
          <a:p>
            <a:pPr algn="just"/>
            <a:r>
              <a:rPr lang="es-ES" sz="2000" dirty="0"/>
              <a:t>Estado deficiente de las sillas o tapicería (Rota, cortada, descocidos) en vehículos de servicio público o especial de pasajeros. </a:t>
            </a:r>
          </a:p>
          <a:p>
            <a:pPr algn="just"/>
            <a:r>
              <a:rPr lang="es-ES" sz="2000" dirty="0"/>
              <a:t>Sillas, carteras y tapizados en mal estado (Rota, cortada, descocidos) en vehículos de servicio particular. Estado o funcionamiento deficiente de las chapas y seguros. </a:t>
            </a:r>
          </a:p>
          <a:p>
            <a:pPr algn="just"/>
            <a:r>
              <a:rPr lang="es-ES" sz="2000" dirty="0"/>
              <a:t>Estado o funcionamiento deficiente del sistema de cierre y apertura de puerta(s) de servicio accionado por el conductor cuando aplique. </a:t>
            </a:r>
          </a:p>
          <a:p>
            <a:pPr algn="just"/>
            <a:r>
              <a:rPr lang="es-ES" sz="2000" dirty="0"/>
              <a:t>La inexistencia, mala sujeción o el mal funcionamiento de los timbres o dispositivos similares, en vehículos de servicio público de transporte colectivo de pasajeros. Agujeros, cortes o perforaciones visibles en el habitáculo o cabina, que permitan la entrada de gases o agua, o que representen peligro para los ocupantes del vehículo. </a:t>
            </a:r>
          </a:p>
          <a:p>
            <a:pPr algn="just"/>
            <a:r>
              <a:rPr lang="es-ES" sz="2000" dirty="0"/>
              <a:t>Tubos de escape en el habitáculo o cabina de los pasajeros o conductor. Batería ubicada en el habitáculo de pasajeros o del conductor.</a:t>
            </a:r>
          </a:p>
          <a:p>
            <a:pPr algn="just"/>
            <a:r>
              <a:rPr lang="es-ES" sz="2000" dirty="0"/>
              <a:t>inexistencia o mal funcionamiento del cinturón (anclajes dañados, cierre del broche no funcional, sujeción deficiente y/o deterioro evidente en el área de la correa). </a:t>
            </a:r>
            <a:endParaRPr lang="es-CO" sz="2000" dirty="0"/>
          </a:p>
        </p:txBody>
      </p:sp>
    </p:spTree>
    <p:extLst>
      <p:ext uri="{BB962C8B-B14F-4D97-AF65-F5344CB8AC3E}">
        <p14:creationId xmlns:p14="http://schemas.microsoft.com/office/powerpoint/2010/main" val="1863516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F81DF2A-BE0F-0E3C-8E68-DFBE6D259F19}"/>
            </a:ext>
          </a:extLst>
        </p:cNvPr>
        <p:cNvGrpSpPr/>
        <p:nvPr/>
      </p:nvGrpSpPr>
      <p:grpSpPr>
        <a:xfrm>
          <a:off x="0" y="0"/>
          <a:ext cx="0" cy="0"/>
          <a:chOff x="0" y="0"/>
          <a:chExt cx="0" cy="0"/>
        </a:xfrm>
      </p:grpSpPr>
      <p:sp>
        <p:nvSpPr>
          <p:cNvPr id="20" name="CuadroTexto 19">
            <a:extLst>
              <a:ext uri="{FF2B5EF4-FFF2-40B4-BE49-F238E27FC236}">
                <a16:creationId xmlns:a16="http://schemas.microsoft.com/office/drawing/2014/main" xmlns="" id="{B08C3602-BD21-295F-1CFD-A18B5579D16B}"/>
              </a:ext>
            </a:extLst>
          </p:cNvPr>
          <p:cNvSpPr txBox="1"/>
          <p:nvPr/>
        </p:nvSpPr>
        <p:spPr>
          <a:xfrm>
            <a:off x="1052533" y="117474"/>
            <a:ext cx="8918269" cy="523220"/>
          </a:xfrm>
          <a:prstGeom prst="rect">
            <a:avLst/>
          </a:prstGeom>
          <a:noFill/>
        </p:spPr>
        <p:txBody>
          <a:bodyPr wrap="square" rtlCol="0">
            <a:spAutoFit/>
          </a:bodyPr>
          <a:lstStyle/>
          <a:p>
            <a:pPr algn="ctr"/>
            <a:r>
              <a:rPr lang="es-CO" sz="2800" dirty="0"/>
              <a:t>NORMA TÉCNICA COLOMBIANA NTC 5375</a:t>
            </a:r>
            <a:endParaRPr lang="es-CO" sz="2000" b="1" noProof="0" dirty="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cs typeface="Aharoni" panose="02010803020104030203" pitchFamily="2" charset="-79"/>
            </a:endParaRPr>
          </a:p>
        </p:txBody>
      </p:sp>
      <p:sp>
        <p:nvSpPr>
          <p:cNvPr id="2" name="Rectángulo 1">
            <a:extLst>
              <a:ext uri="{FF2B5EF4-FFF2-40B4-BE49-F238E27FC236}">
                <a16:creationId xmlns:a16="http://schemas.microsoft.com/office/drawing/2014/main" xmlns="" id="{1BBD59AD-2E3E-A387-5368-C8E101C5A689}"/>
              </a:ext>
            </a:extLst>
          </p:cNvPr>
          <p:cNvSpPr/>
          <p:nvPr/>
        </p:nvSpPr>
        <p:spPr>
          <a:xfrm>
            <a:off x="0" y="306427"/>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3" name="Rectángulo 22">
            <a:extLst>
              <a:ext uri="{FF2B5EF4-FFF2-40B4-BE49-F238E27FC236}">
                <a16:creationId xmlns:a16="http://schemas.microsoft.com/office/drawing/2014/main" xmlns="" id="{7C4B087C-CD51-3894-FCEC-FCBE3EE9AB9D}"/>
              </a:ext>
            </a:extLst>
          </p:cNvPr>
          <p:cNvSpPr/>
          <p:nvPr/>
        </p:nvSpPr>
        <p:spPr>
          <a:xfrm>
            <a:off x="0" y="547078"/>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4" name="Rectángulo 23">
            <a:extLst>
              <a:ext uri="{FF2B5EF4-FFF2-40B4-BE49-F238E27FC236}">
                <a16:creationId xmlns:a16="http://schemas.microsoft.com/office/drawing/2014/main" xmlns="" id="{0D54E5E6-DC49-CA43-99CD-6FE9B9047A41}"/>
              </a:ext>
            </a:extLst>
          </p:cNvPr>
          <p:cNvSpPr/>
          <p:nvPr/>
        </p:nvSpPr>
        <p:spPr>
          <a:xfrm>
            <a:off x="0" y="787730"/>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5" name="Rectángulo 24">
            <a:extLst>
              <a:ext uri="{FF2B5EF4-FFF2-40B4-BE49-F238E27FC236}">
                <a16:creationId xmlns:a16="http://schemas.microsoft.com/office/drawing/2014/main" xmlns="" id="{55878E01-CA83-47E6-6AE2-0F0BF3D345B3}"/>
              </a:ext>
            </a:extLst>
          </p:cNvPr>
          <p:cNvSpPr/>
          <p:nvPr/>
        </p:nvSpPr>
        <p:spPr>
          <a:xfrm>
            <a:off x="1177471" y="989307"/>
            <a:ext cx="1188357" cy="5161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nvGrpSpPr>
          <p:cNvPr id="3" name="Grupo 2">
            <a:extLst>
              <a:ext uri="{FF2B5EF4-FFF2-40B4-BE49-F238E27FC236}">
                <a16:creationId xmlns:a16="http://schemas.microsoft.com/office/drawing/2014/main" xmlns="" id="{43B41A88-9329-91BC-0B32-3350DB070051}"/>
              </a:ext>
            </a:extLst>
          </p:cNvPr>
          <p:cNvGrpSpPr/>
          <p:nvPr/>
        </p:nvGrpSpPr>
        <p:grpSpPr>
          <a:xfrm>
            <a:off x="0" y="5972786"/>
            <a:ext cx="12177486" cy="558642"/>
            <a:chOff x="0" y="5972786"/>
            <a:chExt cx="12177486" cy="558642"/>
          </a:xfrm>
        </p:grpSpPr>
        <p:sp>
          <p:nvSpPr>
            <p:cNvPr id="26" name="Rectángulo 25">
              <a:extLst>
                <a:ext uri="{FF2B5EF4-FFF2-40B4-BE49-F238E27FC236}">
                  <a16:creationId xmlns:a16="http://schemas.microsoft.com/office/drawing/2014/main" xmlns="" id="{6F3B58BC-D150-6815-E9A6-B5792295DAB5}"/>
                </a:ext>
              </a:extLst>
            </p:cNvPr>
            <p:cNvSpPr/>
            <p:nvPr/>
          </p:nvSpPr>
          <p:spPr>
            <a:xfrm flipV="1">
              <a:off x="0" y="6473530"/>
              <a:ext cx="9202057" cy="5789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7" name="Rectángulo 26">
              <a:extLst>
                <a:ext uri="{FF2B5EF4-FFF2-40B4-BE49-F238E27FC236}">
                  <a16:creationId xmlns:a16="http://schemas.microsoft.com/office/drawing/2014/main" xmlns="" id="{17A062B7-81E5-57EF-59C2-DBEC147D2664}"/>
                </a:ext>
              </a:extLst>
            </p:cNvPr>
            <p:cNvSpPr/>
            <p:nvPr/>
          </p:nvSpPr>
          <p:spPr>
            <a:xfrm flipV="1">
              <a:off x="10218058" y="5972786"/>
              <a:ext cx="1959428"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8" name="Rectángulo 27">
              <a:extLst>
                <a:ext uri="{FF2B5EF4-FFF2-40B4-BE49-F238E27FC236}">
                  <a16:creationId xmlns:a16="http://schemas.microsoft.com/office/drawing/2014/main" xmlns="" id="{40E475F7-4DDF-2900-28A6-D23B9E5CD180}"/>
                </a:ext>
              </a:extLst>
            </p:cNvPr>
            <p:cNvSpPr/>
            <p:nvPr/>
          </p:nvSpPr>
          <p:spPr>
            <a:xfrm rot="20058610" flipV="1">
              <a:off x="9134377" y="6239818"/>
              <a:ext cx="1144869"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sp>
        <p:nvSpPr>
          <p:cNvPr id="29" name="Rectángulo 28">
            <a:extLst>
              <a:ext uri="{FF2B5EF4-FFF2-40B4-BE49-F238E27FC236}">
                <a16:creationId xmlns:a16="http://schemas.microsoft.com/office/drawing/2014/main" xmlns="" id="{DBB330A3-C5BD-8019-EAA7-C36ED7CF1447}"/>
              </a:ext>
            </a:extLst>
          </p:cNvPr>
          <p:cNvSpPr/>
          <p:nvPr/>
        </p:nvSpPr>
        <p:spPr>
          <a:xfrm rot="18655186" flipV="1">
            <a:off x="11101854" y="481955"/>
            <a:ext cx="1296521"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0" name="Rectángulo 29">
            <a:extLst>
              <a:ext uri="{FF2B5EF4-FFF2-40B4-BE49-F238E27FC236}">
                <a16:creationId xmlns:a16="http://schemas.microsoft.com/office/drawing/2014/main" xmlns="" id="{9ECDAA88-9FC8-139E-64E9-14AEACE716F3}"/>
              </a:ext>
            </a:extLst>
          </p:cNvPr>
          <p:cNvSpPr/>
          <p:nvPr/>
        </p:nvSpPr>
        <p:spPr>
          <a:xfrm>
            <a:off x="10130973" y="955534"/>
            <a:ext cx="1188357" cy="5161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1" name="Rectángulo 30">
            <a:extLst>
              <a:ext uri="{FF2B5EF4-FFF2-40B4-BE49-F238E27FC236}">
                <a16:creationId xmlns:a16="http://schemas.microsoft.com/office/drawing/2014/main" xmlns="" id="{CE1A959B-821D-4A54-8DCF-D436E1C64CAC}"/>
              </a:ext>
            </a:extLst>
          </p:cNvPr>
          <p:cNvSpPr/>
          <p:nvPr/>
        </p:nvSpPr>
        <p:spPr>
          <a:xfrm>
            <a:off x="9419771" y="6212424"/>
            <a:ext cx="2772229" cy="369332"/>
          </a:xfrm>
          <a:prstGeom prst="rect">
            <a:avLst/>
          </a:prstGeom>
          <a:noFill/>
        </p:spPr>
        <p:txBody>
          <a:bodyPr wrap="square" lIns="91440" tIns="45720" rIns="91440" bIns="45720">
            <a:spAutoFit/>
          </a:bodyPr>
          <a:lstStyle/>
          <a:p>
            <a:pPr algn="ctr"/>
            <a:r>
              <a:rPr lang="es-CO" b="1" cap="none" spc="0" noProof="0" dirty="0">
                <a:ln w="9525">
                  <a:solidFill>
                    <a:srgbClr val="002060"/>
                  </a:solidFill>
                  <a:prstDash val="solid"/>
                </a:ln>
                <a:solidFill>
                  <a:srgbClr val="002060"/>
                </a:solidFill>
                <a:effectLst>
                  <a:outerShdw blurRad="38100" dist="38100" dir="2700000" algn="tl">
                    <a:srgbClr val="000000">
                      <a:alpha val="43137"/>
                    </a:srgbClr>
                  </a:outerShdw>
                </a:effectLst>
                <a:latin typeface="+mj-lt"/>
              </a:rPr>
              <a:t>Secretaria de Tránsito </a:t>
            </a:r>
          </a:p>
        </p:txBody>
      </p:sp>
      <p:sp>
        <p:nvSpPr>
          <p:cNvPr id="5" name="Elipse 4">
            <a:extLst>
              <a:ext uri="{FF2B5EF4-FFF2-40B4-BE49-F238E27FC236}">
                <a16:creationId xmlns:a16="http://schemas.microsoft.com/office/drawing/2014/main" xmlns="" id="{485CF2B9-E5F1-F2FF-6213-E8861067E2D3}"/>
              </a:ext>
            </a:extLst>
          </p:cNvPr>
          <p:cNvSpPr/>
          <p:nvPr/>
        </p:nvSpPr>
        <p:spPr>
          <a:xfrm>
            <a:off x="9970803" y="-729010"/>
            <a:ext cx="2744219" cy="2685143"/>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Rectángulo 5">
            <a:extLst>
              <a:ext uri="{FF2B5EF4-FFF2-40B4-BE49-F238E27FC236}">
                <a16:creationId xmlns:a16="http://schemas.microsoft.com/office/drawing/2014/main" xmlns="" id="{7DCCC23B-EFA0-662C-A6A0-510792184325}"/>
              </a:ext>
            </a:extLst>
          </p:cNvPr>
          <p:cNvSpPr/>
          <p:nvPr/>
        </p:nvSpPr>
        <p:spPr>
          <a:xfrm>
            <a:off x="9027886" y="-1190171"/>
            <a:ext cx="4484914" cy="1146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2" name="Rectángulo 31">
            <a:extLst>
              <a:ext uri="{FF2B5EF4-FFF2-40B4-BE49-F238E27FC236}">
                <a16:creationId xmlns:a16="http://schemas.microsoft.com/office/drawing/2014/main" xmlns="" id="{3BA2DB9D-48A5-1CBB-398E-34269C8FBECA}"/>
              </a:ext>
            </a:extLst>
          </p:cNvPr>
          <p:cNvSpPr/>
          <p:nvPr/>
        </p:nvSpPr>
        <p:spPr>
          <a:xfrm rot="16200000">
            <a:off x="10557011" y="1576737"/>
            <a:ext cx="4484914" cy="1146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7" name="CuadroTexto 6">
            <a:extLst>
              <a:ext uri="{FF2B5EF4-FFF2-40B4-BE49-F238E27FC236}">
                <a16:creationId xmlns:a16="http://schemas.microsoft.com/office/drawing/2014/main" xmlns="" id="{2A002478-B9FB-106B-F79B-1172C4E285B3}"/>
              </a:ext>
            </a:extLst>
          </p:cNvPr>
          <p:cNvSpPr txBox="1"/>
          <p:nvPr/>
        </p:nvSpPr>
        <p:spPr>
          <a:xfrm>
            <a:off x="165734" y="1208914"/>
            <a:ext cx="11778615" cy="5324535"/>
          </a:xfrm>
          <a:prstGeom prst="rect">
            <a:avLst/>
          </a:prstGeom>
          <a:noFill/>
        </p:spPr>
        <p:txBody>
          <a:bodyPr wrap="square">
            <a:spAutoFit/>
          </a:bodyPr>
          <a:lstStyle/>
          <a:p>
            <a:r>
              <a:rPr lang="es-ES" sz="2000" dirty="0"/>
              <a:t>La existencia de algún tipo de dispositivo o accesorio diseñado para producir ruido, tales como válvulas, cornetas y pitos adaptados a los sistemas de bajo y de frenos de aire. </a:t>
            </a:r>
          </a:p>
          <a:p>
            <a:r>
              <a:rPr lang="es-ES" sz="2000" dirty="0"/>
              <a:t>Ausencia o defectos como perforaciones no originales o fisuras de los sistemas de salida de gases. </a:t>
            </a:r>
          </a:p>
          <a:p>
            <a:r>
              <a:rPr lang="es-ES" sz="2000" dirty="0"/>
              <a:t>Presencia de resonadores en el sistema de escape de gases. </a:t>
            </a:r>
          </a:p>
          <a:p>
            <a:r>
              <a:rPr lang="es-CO" sz="2000" dirty="0"/>
              <a:t>El no funcionamiento de la bocina, pito o dispositivo acústico. </a:t>
            </a:r>
          </a:p>
          <a:p>
            <a:r>
              <a:rPr lang="es-ES" sz="2000" dirty="0"/>
              <a:t>El no funcionamiento de los comandos que encienden y conmutan las luces. </a:t>
            </a:r>
          </a:p>
          <a:p>
            <a:r>
              <a:rPr lang="es-ES" sz="2000" dirty="0"/>
              <a:t>Mal estado (con riesgo de desprendimiento o ausencia de las pastas o vidrios) o no funcionamiento de cualquier luz direccional. </a:t>
            </a:r>
          </a:p>
          <a:p>
            <a:r>
              <a:rPr lang="es-ES" sz="2000" dirty="0"/>
              <a:t>Mal estado (con riesgo de desprendimiento o ausencia de las pastas o vidrios) o el no funcionamiento de cualquiera de la(s) luz (luces) de parada o freno.</a:t>
            </a:r>
          </a:p>
          <a:p>
            <a:r>
              <a:rPr lang="es-ES" sz="2000" dirty="0"/>
              <a:t>Mal estado (con riesgo de desprendimiento o ausencia de las pastas o vidrios) o el no funcionamiento de cualquiera de la(s) luz(luces) de reversa.</a:t>
            </a:r>
          </a:p>
          <a:p>
            <a:r>
              <a:rPr lang="es-ES" sz="2000" dirty="0"/>
              <a:t>Mal estado (con riesgo de desprendimiento o ausencia de las pastas o vidrios) o el no funcionamiento de cualquiera de la(s) luz(luces) de estacionamiento.</a:t>
            </a:r>
          </a:p>
          <a:p>
            <a:r>
              <a:rPr lang="es-ES" sz="2000" dirty="0"/>
              <a:t>Mal estado (con riesgo de desprendimiento o ausencia de las pastas o vidrios) o el no funcionamiento de las luces delimitadoras o de posición. </a:t>
            </a:r>
          </a:p>
          <a:p>
            <a:r>
              <a:rPr lang="es-ES" sz="2000" dirty="0"/>
              <a:t>Falla total de las luces interiores en vehículos de servicio público de pasajeros. </a:t>
            </a:r>
            <a:endParaRPr lang="es-CO" sz="2000" dirty="0"/>
          </a:p>
        </p:txBody>
      </p:sp>
    </p:spTree>
    <p:extLst>
      <p:ext uri="{BB962C8B-B14F-4D97-AF65-F5344CB8AC3E}">
        <p14:creationId xmlns:p14="http://schemas.microsoft.com/office/powerpoint/2010/main" val="924983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o 13"/>
          <p:cNvGrpSpPr/>
          <p:nvPr/>
        </p:nvGrpSpPr>
        <p:grpSpPr>
          <a:xfrm>
            <a:off x="10569870" y="1119407"/>
            <a:ext cx="1476717" cy="587208"/>
            <a:chOff x="10351607" y="5810211"/>
            <a:chExt cx="1840393" cy="1047789"/>
          </a:xfrm>
        </p:grpSpPr>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51607" y="5810211"/>
              <a:ext cx="868060" cy="1047789"/>
            </a:xfrm>
            <a:prstGeom prst="ellipse">
              <a:avLst/>
            </a:prstGeom>
          </p:spPr>
        </p:pic>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9667" y="5810211"/>
              <a:ext cx="972333" cy="997725"/>
            </a:xfrm>
            <a:prstGeom prst="ellipse">
              <a:avLst/>
            </a:prstGeom>
          </p:spPr>
        </p:pic>
      </p:grpSp>
      <p:sp>
        <p:nvSpPr>
          <p:cNvPr id="20" name="CuadroTexto 19"/>
          <p:cNvSpPr txBox="1"/>
          <p:nvPr/>
        </p:nvSpPr>
        <p:spPr>
          <a:xfrm>
            <a:off x="1597478" y="346670"/>
            <a:ext cx="9054082" cy="523220"/>
          </a:xfrm>
          <a:prstGeom prst="rect">
            <a:avLst/>
          </a:prstGeom>
          <a:noFill/>
        </p:spPr>
        <p:txBody>
          <a:bodyPr wrap="none" rtlCol="0">
            <a:spAutoFit/>
          </a:bodyPr>
          <a:lstStyle/>
          <a:p>
            <a:r>
              <a:rPr lang="es-CO" sz="2800" b="1" noProof="0" dirty="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cs typeface="Aharoni" panose="02010803020104030203" pitchFamily="2" charset="-79"/>
              </a:rPr>
              <a:t>Accidentalidad vial Chiquinquirá 2023 - 2024 </a:t>
            </a:r>
          </a:p>
        </p:txBody>
      </p:sp>
      <p:sp>
        <p:nvSpPr>
          <p:cNvPr id="2" name="Rectángulo 1"/>
          <p:cNvSpPr/>
          <p:nvPr/>
        </p:nvSpPr>
        <p:spPr>
          <a:xfrm>
            <a:off x="0" y="306427"/>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3" name="Rectángulo 22"/>
          <p:cNvSpPr/>
          <p:nvPr/>
        </p:nvSpPr>
        <p:spPr>
          <a:xfrm>
            <a:off x="0" y="547078"/>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4" name="Rectángulo 23"/>
          <p:cNvSpPr/>
          <p:nvPr/>
        </p:nvSpPr>
        <p:spPr>
          <a:xfrm>
            <a:off x="0" y="787730"/>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5" name="Rectángulo 24"/>
          <p:cNvSpPr/>
          <p:nvPr/>
        </p:nvSpPr>
        <p:spPr>
          <a:xfrm>
            <a:off x="1177471" y="989307"/>
            <a:ext cx="1188357" cy="5161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nvGrpSpPr>
          <p:cNvPr id="3" name="Grupo 2"/>
          <p:cNvGrpSpPr/>
          <p:nvPr/>
        </p:nvGrpSpPr>
        <p:grpSpPr>
          <a:xfrm>
            <a:off x="0" y="5972786"/>
            <a:ext cx="12177486" cy="558642"/>
            <a:chOff x="0" y="5972786"/>
            <a:chExt cx="12177486" cy="558642"/>
          </a:xfrm>
        </p:grpSpPr>
        <p:sp>
          <p:nvSpPr>
            <p:cNvPr id="26" name="Rectángulo 25"/>
            <p:cNvSpPr/>
            <p:nvPr/>
          </p:nvSpPr>
          <p:spPr>
            <a:xfrm flipV="1">
              <a:off x="0" y="6473530"/>
              <a:ext cx="9202057" cy="5789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7" name="Rectángulo 26"/>
            <p:cNvSpPr/>
            <p:nvPr/>
          </p:nvSpPr>
          <p:spPr>
            <a:xfrm flipV="1">
              <a:off x="10218058" y="5972786"/>
              <a:ext cx="1959428"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8" name="Rectángulo 27"/>
            <p:cNvSpPr/>
            <p:nvPr/>
          </p:nvSpPr>
          <p:spPr>
            <a:xfrm rot="20058610" flipV="1">
              <a:off x="9134377" y="6239818"/>
              <a:ext cx="1144869"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sp>
        <p:nvSpPr>
          <p:cNvPr id="29" name="Rectángulo 28"/>
          <p:cNvSpPr/>
          <p:nvPr/>
        </p:nvSpPr>
        <p:spPr>
          <a:xfrm rot="18655186" flipV="1">
            <a:off x="11101854" y="481955"/>
            <a:ext cx="1296521"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0" name="Rectángulo 29"/>
          <p:cNvSpPr/>
          <p:nvPr/>
        </p:nvSpPr>
        <p:spPr>
          <a:xfrm>
            <a:off x="10130973" y="955534"/>
            <a:ext cx="1188357" cy="5161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1" name="Rectángulo 30"/>
          <p:cNvSpPr/>
          <p:nvPr/>
        </p:nvSpPr>
        <p:spPr>
          <a:xfrm>
            <a:off x="9419771" y="6212424"/>
            <a:ext cx="2772229" cy="369332"/>
          </a:xfrm>
          <a:prstGeom prst="rect">
            <a:avLst/>
          </a:prstGeom>
          <a:noFill/>
        </p:spPr>
        <p:txBody>
          <a:bodyPr wrap="square" lIns="91440" tIns="45720" rIns="91440" bIns="45720">
            <a:spAutoFit/>
          </a:bodyPr>
          <a:lstStyle/>
          <a:p>
            <a:pPr algn="ctr"/>
            <a:r>
              <a:rPr lang="es-CO" b="1" cap="none" spc="0" noProof="0" dirty="0">
                <a:ln w="9525">
                  <a:solidFill>
                    <a:srgbClr val="002060"/>
                  </a:solidFill>
                  <a:prstDash val="solid"/>
                </a:ln>
                <a:solidFill>
                  <a:srgbClr val="002060"/>
                </a:solidFill>
                <a:effectLst>
                  <a:outerShdw blurRad="38100" dist="38100" dir="2700000" algn="tl">
                    <a:srgbClr val="000000">
                      <a:alpha val="43137"/>
                    </a:srgbClr>
                  </a:outerShdw>
                </a:effectLst>
                <a:latin typeface="+mj-lt"/>
              </a:rPr>
              <a:t>Secretaria de Tránsito </a:t>
            </a:r>
          </a:p>
        </p:txBody>
      </p:sp>
      <p:sp>
        <p:nvSpPr>
          <p:cNvPr id="5" name="Elipse 4"/>
          <p:cNvSpPr/>
          <p:nvPr/>
        </p:nvSpPr>
        <p:spPr>
          <a:xfrm>
            <a:off x="9970803" y="-729010"/>
            <a:ext cx="2744219" cy="2685143"/>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Rectángulo 5"/>
          <p:cNvSpPr/>
          <p:nvPr/>
        </p:nvSpPr>
        <p:spPr>
          <a:xfrm>
            <a:off x="9027886" y="-1190171"/>
            <a:ext cx="4484914" cy="1146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2" name="Rectángulo 31"/>
          <p:cNvSpPr/>
          <p:nvPr/>
        </p:nvSpPr>
        <p:spPr>
          <a:xfrm rot="16200000">
            <a:off x="10557011" y="1576737"/>
            <a:ext cx="4484914" cy="1146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aphicFrame>
        <p:nvGraphicFramePr>
          <p:cNvPr id="7" name="Tabla 6"/>
          <p:cNvGraphicFramePr>
            <a:graphicFrameLocks noGrp="1"/>
          </p:cNvGraphicFramePr>
          <p:nvPr>
            <p:extLst>
              <p:ext uri="{D42A27DB-BD31-4B8C-83A1-F6EECF244321}">
                <p14:modId xmlns:p14="http://schemas.microsoft.com/office/powerpoint/2010/main" val="2077535791"/>
              </p:ext>
            </p:extLst>
          </p:nvPr>
        </p:nvGraphicFramePr>
        <p:xfrm>
          <a:off x="1030514" y="4392509"/>
          <a:ext cx="7352990" cy="1819915"/>
        </p:xfrm>
        <a:graphic>
          <a:graphicData uri="http://schemas.openxmlformats.org/drawingml/2006/table">
            <a:tbl>
              <a:tblPr firstRow="1" firstCol="1" bandRow="1">
                <a:tableStyleId>{2D5ABB26-0587-4C30-8999-92F81FD0307C}</a:tableStyleId>
              </a:tblPr>
              <a:tblGrid>
                <a:gridCol w="2722902">
                  <a:extLst>
                    <a:ext uri="{9D8B030D-6E8A-4147-A177-3AD203B41FA5}">
                      <a16:colId xmlns:a16="http://schemas.microsoft.com/office/drawing/2014/main" xmlns="" val="20000"/>
                    </a:ext>
                  </a:extLst>
                </a:gridCol>
                <a:gridCol w="1379850">
                  <a:extLst>
                    <a:ext uri="{9D8B030D-6E8A-4147-A177-3AD203B41FA5}">
                      <a16:colId xmlns:a16="http://schemas.microsoft.com/office/drawing/2014/main" xmlns="" val="20001"/>
                    </a:ext>
                  </a:extLst>
                </a:gridCol>
                <a:gridCol w="490538">
                  <a:extLst>
                    <a:ext uri="{9D8B030D-6E8A-4147-A177-3AD203B41FA5}">
                      <a16:colId xmlns:a16="http://schemas.microsoft.com/office/drawing/2014/main" xmlns="" val="20002"/>
                    </a:ext>
                  </a:extLst>
                </a:gridCol>
                <a:gridCol w="1379850">
                  <a:extLst>
                    <a:ext uri="{9D8B030D-6E8A-4147-A177-3AD203B41FA5}">
                      <a16:colId xmlns:a16="http://schemas.microsoft.com/office/drawing/2014/main" xmlns="" val="20003"/>
                    </a:ext>
                  </a:extLst>
                </a:gridCol>
                <a:gridCol w="1379850">
                  <a:extLst>
                    <a:ext uri="{9D8B030D-6E8A-4147-A177-3AD203B41FA5}">
                      <a16:colId xmlns:a16="http://schemas.microsoft.com/office/drawing/2014/main" xmlns="" val="20004"/>
                    </a:ext>
                  </a:extLst>
                </a:gridCol>
              </a:tblGrid>
              <a:tr h="468493">
                <a:tc>
                  <a:txBody>
                    <a:bodyPr/>
                    <a:lstStyle/>
                    <a:p>
                      <a:pPr>
                        <a:lnSpc>
                          <a:spcPct val="115000"/>
                        </a:lnSpc>
                        <a:spcAft>
                          <a:spcPts val="0"/>
                        </a:spcAft>
                      </a:pPr>
                      <a:r>
                        <a:rPr lang="es-CO" sz="1400" b="1" noProof="0" dirty="0">
                          <a:effectLst/>
                        </a:rPr>
                        <a:t> </a:t>
                      </a:r>
                      <a:endParaRPr lang="es-CO" sz="12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400" b="1" noProof="0" dirty="0">
                          <a:effectLst/>
                        </a:rPr>
                        <a:t>2023</a:t>
                      </a:r>
                      <a:endParaRPr lang="es-CO" sz="12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400" b="1" noProof="0" dirty="0">
                          <a:effectLst/>
                        </a:rPr>
                        <a:t>2024</a:t>
                      </a:r>
                      <a:endParaRPr lang="es-CO" sz="12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400" b="1" noProof="0" dirty="0" err="1">
                          <a:effectLst/>
                        </a:rPr>
                        <a:t>Abs</a:t>
                      </a:r>
                      <a:endParaRPr lang="es-CO" sz="12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O" sz="1400" b="1" noProof="0" dirty="0">
                          <a:effectLst/>
                        </a:rPr>
                        <a:t>%</a:t>
                      </a:r>
                      <a:endParaRPr lang="es-CO" sz="12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0"/>
                  </a:ext>
                </a:extLst>
              </a:tr>
              <a:tr h="450474">
                <a:tc>
                  <a:txBody>
                    <a:bodyPr/>
                    <a:lstStyle/>
                    <a:p>
                      <a:pPr algn="ctr">
                        <a:lnSpc>
                          <a:spcPct val="115000"/>
                        </a:lnSpc>
                        <a:spcAft>
                          <a:spcPts val="0"/>
                        </a:spcAft>
                      </a:pPr>
                      <a:r>
                        <a:rPr lang="es-CO" sz="1600" b="1" noProof="0" dirty="0">
                          <a:effectLst/>
                        </a:rPr>
                        <a:t>Accidentes </a:t>
                      </a:r>
                      <a:endParaRPr lang="es-CO" sz="14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ctr"/>
                      <a:r>
                        <a:rPr lang="es-CO" sz="1600" b="0" i="0" u="none" strike="noStrike" noProof="0" dirty="0">
                          <a:effectLst/>
                          <a:latin typeface="Arial Narrow" panose="020B0606020202030204" pitchFamily="34" charset="0"/>
                        </a:rPr>
                        <a:t>44</a:t>
                      </a:r>
                    </a:p>
                  </a:txBody>
                  <a:tcPr marL="9525" marR="9525" marT="9525" marB="0" anchor="ctr"/>
                </a:tc>
                <a:tc>
                  <a:txBody>
                    <a:bodyPr/>
                    <a:lstStyle/>
                    <a:p>
                      <a:pPr algn="ctr" fontAlgn="ctr"/>
                      <a:r>
                        <a:rPr lang="es-CO" sz="1600" b="0" i="0" u="none" strike="noStrike" noProof="0" dirty="0">
                          <a:effectLst/>
                          <a:latin typeface="Arial Narrow" panose="020B0606020202030204" pitchFamily="34" charset="0"/>
                        </a:rPr>
                        <a:t>33</a:t>
                      </a:r>
                    </a:p>
                  </a:txBody>
                  <a:tcPr marL="9525" marR="9525" marT="9525" marB="0" anchor="ctr"/>
                </a:tc>
                <a:tc>
                  <a:txBody>
                    <a:bodyPr/>
                    <a:lstStyle/>
                    <a:p>
                      <a:pPr algn="ctr" fontAlgn="ctr"/>
                      <a:r>
                        <a:rPr lang="es-CO" sz="1600" b="0" i="0" u="none" strike="noStrike" noProof="0" dirty="0">
                          <a:effectLst/>
                          <a:latin typeface="Arial Narrow" panose="020B0606020202030204" pitchFamily="34" charset="0"/>
                        </a:rPr>
                        <a:t>-11</a:t>
                      </a:r>
                    </a:p>
                  </a:txBody>
                  <a:tcPr marL="9525" marR="9525" marT="9525" marB="0" anchor="ctr"/>
                </a:tc>
                <a:tc>
                  <a:txBody>
                    <a:bodyPr/>
                    <a:lstStyle/>
                    <a:p>
                      <a:pPr algn="ctr" fontAlgn="ctr"/>
                      <a:r>
                        <a:rPr lang="es-CO" sz="1600" b="1" i="0" u="none" strike="noStrike" noProof="0" dirty="0">
                          <a:effectLst/>
                          <a:latin typeface="Arial Narrow" panose="020B0606020202030204" pitchFamily="34" charset="0"/>
                        </a:rPr>
                        <a:t>-25%</a:t>
                      </a:r>
                    </a:p>
                  </a:txBody>
                  <a:tcPr marL="9525" marR="9525" marT="9525" marB="0" anchor="ctr"/>
                </a:tc>
                <a:extLst>
                  <a:ext uri="{0D108BD9-81ED-4DB2-BD59-A6C34878D82A}">
                    <a16:rowId xmlns:a16="http://schemas.microsoft.com/office/drawing/2014/main" xmlns="" val="10001"/>
                  </a:ext>
                </a:extLst>
              </a:tr>
              <a:tr h="450474">
                <a:tc>
                  <a:txBody>
                    <a:bodyPr/>
                    <a:lstStyle/>
                    <a:p>
                      <a:pPr algn="ctr">
                        <a:lnSpc>
                          <a:spcPct val="115000"/>
                        </a:lnSpc>
                        <a:spcAft>
                          <a:spcPts val="0"/>
                        </a:spcAft>
                      </a:pPr>
                      <a:r>
                        <a:rPr lang="es-CO" sz="1600" b="1" noProof="0" dirty="0">
                          <a:effectLst/>
                        </a:rPr>
                        <a:t>Muertos</a:t>
                      </a:r>
                      <a:endParaRPr lang="es-CO" sz="14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ctr"/>
                      <a:r>
                        <a:rPr lang="es-CO" sz="1600" b="0" i="0" u="none" strike="noStrike" noProof="0" dirty="0">
                          <a:effectLst/>
                          <a:latin typeface="Arial Narrow" panose="020B0606020202030204" pitchFamily="34" charset="0"/>
                        </a:rPr>
                        <a:t>10</a:t>
                      </a:r>
                    </a:p>
                  </a:txBody>
                  <a:tcPr marL="9525" marR="9525" marT="9525" marB="0" anchor="ctr"/>
                </a:tc>
                <a:tc>
                  <a:txBody>
                    <a:bodyPr/>
                    <a:lstStyle/>
                    <a:p>
                      <a:pPr algn="ctr" fontAlgn="ctr"/>
                      <a:r>
                        <a:rPr lang="es-CO" sz="1600" b="0" i="0" u="none" strike="noStrike" noProof="0" dirty="0">
                          <a:effectLst/>
                          <a:latin typeface="Arial Narrow" panose="020B0606020202030204" pitchFamily="34" charset="0"/>
                        </a:rPr>
                        <a:t>2</a:t>
                      </a:r>
                    </a:p>
                  </a:txBody>
                  <a:tcPr marL="9525" marR="9525" marT="9525" marB="0" anchor="ctr"/>
                </a:tc>
                <a:tc>
                  <a:txBody>
                    <a:bodyPr/>
                    <a:lstStyle/>
                    <a:p>
                      <a:pPr algn="ctr" fontAlgn="ctr"/>
                      <a:r>
                        <a:rPr lang="es-CO" sz="1600" b="0" i="0" u="none" strike="noStrike" noProof="0" dirty="0">
                          <a:effectLst/>
                          <a:latin typeface="Arial Narrow" panose="020B0606020202030204" pitchFamily="34" charset="0"/>
                        </a:rPr>
                        <a:t>-8</a:t>
                      </a:r>
                    </a:p>
                  </a:txBody>
                  <a:tcPr marL="9525" marR="9525" marT="9525" marB="0" anchor="ctr"/>
                </a:tc>
                <a:tc>
                  <a:txBody>
                    <a:bodyPr/>
                    <a:lstStyle/>
                    <a:p>
                      <a:pPr algn="ctr" fontAlgn="ctr"/>
                      <a:r>
                        <a:rPr lang="es-CO" sz="1600" b="1" i="0" u="none" strike="noStrike" noProof="0" dirty="0">
                          <a:effectLst/>
                          <a:latin typeface="Arial Narrow" panose="020B0606020202030204" pitchFamily="34" charset="0"/>
                        </a:rPr>
                        <a:t>-80%</a:t>
                      </a:r>
                    </a:p>
                  </a:txBody>
                  <a:tcPr marL="9525" marR="9525" marT="9525" marB="0" anchor="ctr"/>
                </a:tc>
                <a:extLst>
                  <a:ext uri="{0D108BD9-81ED-4DB2-BD59-A6C34878D82A}">
                    <a16:rowId xmlns:a16="http://schemas.microsoft.com/office/drawing/2014/main" xmlns="" val="10002"/>
                  </a:ext>
                </a:extLst>
              </a:tr>
              <a:tr h="450474">
                <a:tc>
                  <a:txBody>
                    <a:bodyPr/>
                    <a:lstStyle/>
                    <a:p>
                      <a:pPr algn="ctr">
                        <a:lnSpc>
                          <a:spcPct val="115000"/>
                        </a:lnSpc>
                        <a:spcAft>
                          <a:spcPts val="0"/>
                        </a:spcAft>
                      </a:pPr>
                      <a:r>
                        <a:rPr lang="es-CO" sz="1600" b="1" noProof="0" dirty="0">
                          <a:effectLst/>
                        </a:rPr>
                        <a:t>Lesionados </a:t>
                      </a:r>
                      <a:endParaRPr lang="es-CO" sz="14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ctr"/>
                      <a:r>
                        <a:rPr lang="es-CO" sz="1600" b="0" i="0" u="none" strike="noStrike" noProof="0" dirty="0">
                          <a:effectLst/>
                          <a:latin typeface="Arial Narrow" panose="020B0606020202030204" pitchFamily="34" charset="0"/>
                        </a:rPr>
                        <a:t>53</a:t>
                      </a:r>
                    </a:p>
                  </a:txBody>
                  <a:tcPr marL="9525" marR="9525" marT="9525" marB="0" anchor="ctr"/>
                </a:tc>
                <a:tc>
                  <a:txBody>
                    <a:bodyPr/>
                    <a:lstStyle/>
                    <a:p>
                      <a:pPr algn="ctr" fontAlgn="ctr"/>
                      <a:r>
                        <a:rPr lang="es-CO" sz="1600" b="0" i="0" u="none" strike="noStrike" noProof="0" dirty="0">
                          <a:effectLst/>
                          <a:latin typeface="Arial Narrow" panose="020B0606020202030204" pitchFamily="34" charset="0"/>
                        </a:rPr>
                        <a:t>64</a:t>
                      </a:r>
                    </a:p>
                  </a:txBody>
                  <a:tcPr marL="9525" marR="9525" marT="9525" marB="0" anchor="ctr"/>
                </a:tc>
                <a:tc>
                  <a:txBody>
                    <a:bodyPr/>
                    <a:lstStyle/>
                    <a:p>
                      <a:pPr algn="ctr" fontAlgn="ctr"/>
                      <a:r>
                        <a:rPr lang="es-CO" sz="1600" b="0" i="0" u="none" strike="noStrike" noProof="0" dirty="0">
                          <a:effectLst/>
                          <a:latin typeface="Arial Narrow" panose="020B0606020202030204" pitchFamily="34" charset="0"/>
                        </a:rPr>
                        <a:t>11</a:t>
                      </a:r>
                    </a:p>
                  </a:txBody>
                  <a:tcPr marL="9525" marR="9525" marT="9525" marB="0" anchor="ctr"/>
                </a:tc>
                <a:tc>
                  <a:txBody>
                    <a:bodyPr/>
                    <a:lstStyle/>
                    <a:p>
                      <a:pPr algn="ctr" fontAlgn="ctr"/>
                      <a:r>
                        <a:rPr lang="es-CO" sz="1600" b="1" i="0" u="none" strike="noStrike" noProof="0" dirty="0">
                          <a:solidFill>
                            <a:srgbClr val="9C0006"/>
                          </a:solidFill>
                          <a:effectLst/>
                          <a:latin typeface="Arial Narrow" panose="020B0606020202030204" pitchFamily="34" charset="0"/>
                        </a:rPr>
                        <a:t>21%</a:t>
                      </a:r>
                    </a:p>
                  </a:txBody>
                  <a:tcPr marL="9525" marR="9525" marT="9525" marB="0" anchor="ctr"/>
                </a:tc>
                <a:extLst>
                  <a:ext uri="{0D108BD9-81ED-4DB2-BD59-A6C34878D82A}">
                    <a16:rowId xmlns:a16="http://schemas.microsoft.com/office/drawing/2014/main" xmlns="" val="10003"/>
                  </a:ext>
                </a:extLst>
              </a:tr>
            </a:tbl>
          </a:graphicData>
        </a:graphic>
      </p:graphicFrame>
      <p:graphicFrame>
        <p:nvGraphicFramePr>
          <p:cNvPr id="4" name="Gráfico 3">
            <a:extLst>
              <a:ext uri="{FF2B5EF4-FFF2-40B4-BE49-F238E27FC236}">
                <a16:creationId xmlns:a16="http://schemas.microsoft.com/office/drawing/2014/main" xmlns="" id="{00000000-0008-0000-0100-000002000000}"/>
              </a:ext>
            </a:extLst>
          </p:cNvPr>
          <p:cNvGraphicFramePr>
            <a:graphicFrameLocks/>
          </p:cNvGraphicFramePr>
          <p:nvPr>
            <p:extLst>
              <p:ext uri="{D42A27DB-BD31-4B8C-83A1-F6EECF244321}">
                <p14:modId xmlns:p14="http://schemas.microsoft.com/office/powerpoint/2010/main" val="2470132322"/>
              </p:ext>
            </p:extLst>
          </p:nvPr>
        </p:nvGraphicFramePr>
        <p:xfrm>
          <a:off x="507670" y="1349493"/>
          <a:ext cx="9562749" cy="295709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79211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865795B-BCC5-5CFD-1DFC-3B3266FA137A}"/>
            </a:ext>
          </a:extLst>
        </p:cNvPr>
        <p:cNvGrpSpPr/>
        <p:nvPr/>
      </p:nvGrpSpPr>
      <p:grpSpPr>
        <a:xfrm>
          <a:off x="0" y="0"/>
          <a:ext cx="0" cy="0"/>
          <a:chOff x="0" y="0"/>
          <a:chExt cx="0" cy="0"/>
        </a:xfrm>
      </p:grpSpPr>
      <p:sp>
        <p:nvSpPr>
          <p:cNvPr id="20" name="CuadroTexto 19">
            <a:extLst>
              <a:ext uri="{FF2B5EF4-FFF2-40B4-BE49-F238E27FC236}">
                <a16:creationId xmlns:a16="http://schemas.microsoft.com/office/drawing/2014/main" xmlns="" id="{9BE78957-9C66-85EC-193E-BF92A9576116}"/>
              </a:ext>
            </a:extLst>
          </p:cNvPr>
          <p:cNvSpPr txBox="1"/>
          <p:nvPr/>
        </p:nvSpPr>
        <p:spPr>
          <a:xfrm>
            <a:off x="1052533" y="117474"/>
            <a:ext cx="8918269" cy="523220"/>
          </a:xfrm>
          <a:prstGeom prst="rect">
            <a:avLst/>
          </a:prstGeom>
          <a:noFill/>
        </p:spPr>
        <p:txBody>
          <a:bodyPr wrap="square" rtlCol="0">
            <a:spAutoFit/>
          </a:bodyPr>
          <a:lstStyle/>
          <a:p>
            <a:pPr algn="ctr"/>
            <a:r>
              <a:rPr lang="es-CO" sz="2800" dirty="0"/>
              <a:t>NORMA TÉCNICA COLOMBIANA NTC 5375</a:t>
            </a:r>
            <a:endParaRPr lang="es-CO" sz="2000" b="1" noProof="0" dirty="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cs typeface="Aharoni" panose="02010803020104030203" pitchFamily="2" charset="-79"/>
            </a:endParaRPr>
          </a:p>
        </p:txBody>
      </p:sp>
      <p:sp>
        <p:nvSpPr>
          <p:cNvPr id="2" name="Rectángulo 1">
            <a:extLst>
              <a:ext uri="{FF2B5EF4-FFF2-40B4-BE49-F238E27FC236}">
                <a16:creationId xmlns:a16="http://schemas.microsoft.com/office/drawing/2014/main" xmlns="" id="{978D6920-254C-74A0-5CFF-5625424D503C}"/>
              </a:ext>
            </a:extLst>
          </p:cNvPr>
          <p:cNvSpPr/>
          <p:nvPr/>
        </p:nvSpPr>
        <p:spPr>
          <a:xfrm>
            <a:off x="0" y="306427"/>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3" name="Rectángulo 22">
            <a:extLst>
              <a:ext uri="{FF2B5EF4-FFF2-40B4-BE49-F238E27FC236}">
                <a16:creationId xmlns:a16="http://schemas.microsoft.com/office/drawing/2014/main" xmlns="" id="{1C779413-530B-724F-8C9D-A867B213B116}"/>
              </a:ext>
            </a:extLst>
          </p:cNvPr>
          <p:cNvSpPr/>
          <p:nvPr/>
        </p:nvSpPr>
        <p:spPr>
          <a:xfrm>
            <a:off x="0" y="547078"/>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4" name="Rectángulo 23">
            <a:extLst>
              <a:ext uri="{FF2B5EF4-FFF2-40B4-BE49-F238E27FC236}">
                <a16:creationId xmlns:a16="http://schemas.microsoft.com/office/drawing/2014/main" xmlns="" id="{E7EA285E-DBEF-ED23-74A6-E49D2D4136BD}"/>
              </a:ext>
            </a:extLst>
          </p:cNvPr>
          <p:cNvSpPr/>
          <p:nvPr/>
        </p:nvSpPr>
        <p:spPr>
          <a:xfrm>
            <a:off x="0" y="787730"/>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5" name="Rectángulo 24">
            <a:extLst>
              <a:ext uri="{FF2B5EF4-FFF2-40B4-BE49-F238E27FC236}">
                <a16:creationId xmlns:a16="http://schemas.microsoft.com/office/drawing/2014/main" xmlns="" id="{68205D63-7257-AD51-FDD1-3542A935EDBB}"/>
              </a:ext>
            </a:extLst>
          </p:cNvPr>
          <p:cNvSpPr/>
          <p:nvPr/>
        </p:nvSpPr>
        <p:spPr>
          <a:xfrm>
            <a:off x="1177471" y="989307"/>
            <a:ext cx="1188357" cy="5161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nvGrpSpPr>
          <p:cNvPr id="3" name="Grupo 2">
            <a:extLst>
              <a:ext uri="{FF2B5EF4-FFF2-40B4-BE49-F238E27FC236}">
                <a16:creationId xmlns:a16="http://schemas.microsoft.com/office/drawing/2014/main" xmlns="" id="{22A59B04-19D7-01FB-4581-26A9EA2F36BE}"/>
              </a:ext>
            </a:extLst>
          </p:cNvPr>
          <p:cNvGrpSpPr/>
          <p:nvPr/>
        </p:nvGrpSpPr>
        <p:grpSpPr>
          <a:xfrm>
            <a:off x="0" y="5972786"/>
            <a:ext cx="12177486" cy="558642"/>
            <a:chOff x="0" y="5972786"/>
            <a:chExt cx="12177486" cy="558642"/>
          </a:xfrm>
        </p:grpSpPr>
        <p:sp>
          <p:nvSpPr>
            <p:cNvPr id="26" name="Rectángulo 25">
              <a:extLst>
                <a:ext uri="{FF2B5EF4-FFF2-40B4-BE49-F238E27FC236}">
                  <a16:creationId xmlns:a16="http://schemas.microsoft.com/office/drawing/2014/main" xmlns="" id="{2D3CA3D7-B5F3-8B00-65AD-7A64054A3613}"/>
                </a:ext>
              </a:extLst>
            </p:cNvPr>
            <p:cNvSpPr/>
            <p:nvPr/>
          </p:nvSpPr>
          <p:spPr>
            <a:xfrm flipV="1">
              <a:off x="0" y="6473530"/>
              <a:ext cx="9202057" cy="5789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7" name="Rectángulo 26">
              <a:extLst>
                <a:ext uri="{FF2B5EF4-FFF2-40B4-BE49-F238E27FC236}">
                  <a16:creationId xmlns:a16="http://schemas.microsoft.com/office/drawing/2014/main" xmlns="" id="{C6375C93-E1B3-4573-59B0-2FE0FB16CE14}"/>
                </a:ext>
              </a:extLst>
            </p:cNvPr>
            <p:cNvSpPr/>
            <p:nvPr/>
          </p:nvSpPr>
          <p:spPr>
            <a:xfrm flipV="1">
              <a:off x="10218058" y="5972786"/>
              <a:ext cx="1959428"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8" name="Rectángulo 27">
              <a:extLst>
                <a:ext uri="{FF2B5EF4-FFF2-40B4-BE49-F238E27FC236}">
                  <a16:creationId xmlns:a16="http://schemas.microsoft.com/office/drawing/2014/main" xmlns="" id="{D1E1F8D2-D635-8974-D8E3-360FB2609CCA}"/>
                </a:ext>
              </a:extLst>
            </p:cNvPr>
            <p:cNvSpPr/>
            <p:nvPr/>
          </p:nvSpPr>
          <p:spPr>
            <a:xfrm rot="20058610" flipV="1">
              <a:off x="9134377" y="6239818"/>
              <a:ext cx="1144869"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sp>
        <p:nvSpPr>
          <p:cNvPr id="29" name="Rectángulo 28">
            <a:extLst>
              <a:ext uri="{FF2B5EF4-FFF2-40B4-BE49-F238E27FC236}">
                <a16:creationId xmlns:a16="http://schemas.microsoft.com/office/drawing/2014/main" xmlns="" id="{EBBA13CE-1737-CBD4-7561-92D5F34C6878}"/>
              </a:ext>
            </a:extLst>
          </p:cNvPr>
          <p:cNvSpPr/>
          <p:nvPr/>
        </p:nvSpPr>
        <p:spPr>
          <a:xfrm rot="18655186" flipV="1">
            <a:off x="11101854" y="481955"/>
            <a:ext cx="1296521"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0" name="Rectángulo 29">
            <a:extLst>
              <a:ext uri="{FF2B5EF4-FFF2-40B4-BE49-F238E27FC236}">
                <a16:creationId xmlns:a16="http://schemas.microsoft.com/office/drawing/2014/main" xmlns="" id="{E4BEC051-87CE-A1EE-B28D-F3B07645D79E}"/>
              </a:ext>
            </a:extLst>
          </p:cNvPr>
          <p:cNvSpPr/>
          <p:nvPr/>
        </p:nvSpPr>
        <p:spPr>
          <a:xfrm>
            <a:off x="10130973" y="955534"/>
            <a:ext cx="1188357" cy="5161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1" name="Rectángulo 30">
            <a:extLst>
              <a:ext uri="{FF2B5EF4-FFF2-40B4-BE49-F238E27FC236}">
                <a16:creationId xmlns:a16="http://schemas.microsoft.com/office/drawing/2014/main" xmlns="" id="{E59FC1C8-8681-5351-0A5C-C393C7D5FE18}"/>
              </a:ext>
            </a:extLst>
          </p:cNvPr>
          <p:cNvSpPr/>
          <p:nvPr/>
        </p:nvSpPr>
        <p:spPr>
          <a:xfrm>
            <a:off x="9419771" y="6212424"/>
            <a:ext cx="2772229" cy="369332"/>
          </a:xfrm>
          <a:prstGeom prst="rect">
            <a:avLst/>
          </a:prstGeom>
          <a:noFill/>
        </p:spPr>
        <p:txBody>
          <a:bodyPr wrap="square" lIns="91440" tIns="45720" rIns="91440" bIns="45720">
            <a:spAutoFit/>
          </a:bodyPr>
          <a:lstStyle/>
          <a:p>
            <a:pPr algn="ctr"/>
            <a:r>
              <a:rPr lang="es-CO" b="1" cap="none" spc="0" noProof="0" dirty="0">
                <a:ln w="9525">
                  <a:solidFill>
                    <a:srgbClr val="002060"/>
                  </a:solidFill>
                  <a:prstDash val="solid"/>
                </a:ln>
                <a:solidFill>
                  <a:srgbClr val="002060"/>
                </a:solidFill>
                <a:effectLst>
                  <a:outerShdw blurRad="38100" dist="38100" dir="2700000" algn="tl">
                    <a:srgbClr val="000000">
                      <a:alpha val="43137"/>
                    </a:srgbClr>
                  </a:outerShdw>
                </a:effectLst>
                <a:latin typeface="+mj-lt"/>
              </a:rPr>
              <a:t>Secretaria de Tránsito </a:t>
            </a:r>
          </a:p>
        </p:txBody>
      </p:sp>
      <p:sp>
        <p:nvSpPr>
          <p:cNvPr id="5" name="Elipse 4">
            <a:extLst>
              <a:ext uri="{FF2B5EF4-FFF2-40B4-BE49-F238E27FC236}">
                <a16:creationId xmlns:a16="http://schemas.microsoft.com/office/drawing/2014/main" xmlns="" id="{EFE22FA9-BC3B-D6CA-AA25-50F8BB9649C5}"/>
              </a:ext>
            </a:extLst>
          </p:cNvPr>
          <p:cNvSpPr/>
          <p:nvPr/>
        </p:nvSpPr>
        <p:spPr>
          <a:xfrm>
            <a:off x="9970803" y="-729010"/>
            <a:ext cx="2744219" cy="2685143"/>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Rectángulo 5">
            <a:extLst>
              <a:ext uri="{FF2B5EF4-FFF2-40B4-BE49-F238E27FC236}">
                <a16:creationId xmlns:a16="http://schemas.microsoft.com/office/drawing/2014/main" xmlns="" id="{42CE62FF-8FA6-2D3A-8DB4-41CF9D6A1905}"/>
              </a:ext>
            </a:extLst>
          </p:cNvPr>
          <p:cNvSpPr/>
          <p:nvPr/>
        </p:nvSpPr>
        <p:spPr>
          <a:xfrm>
            <a:off x="9027886" y="-1190171"/>
            <a:ext cx="4484914" cy="1146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2" name="Rectángulo 31">
            <a:extLst>
              <a:ext uri="{FF2B5EF4-FFF2-40B4-BE49-F238E27FC236}">
                <a16:creationId xmlns:a16="http://schemas.microsoft.com/office/drawing/2014/main" xmlns="" id="{9A2E0A4B-830F-8AEF-4989-058664081BCA}"/>
              </a:ext>
            </a:extLst>
          </p:cNvPr>
          <p:cNvSpPr/>
          <p:nvPr/>
        </p:nvSpPr>
        <p:spPr>
          <a:xfrm rot="16200000">
            <a:off x="10557011" y="1576737"/>
            <a:ext cx="4484914" cy="1146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8" name="CuadroTexto 7">
            <a:extLst>
              <a:ext uri="{FF2B5EF4-FFF2-40B4-BE49-F238E27FC236}">
                <a16:creationId xmlns:a16="http://schemas.microsoft.com/office/drawing/2014/main" xmlns="" id="{DFC7B7CF-2E3E-15EA-7D85-CB83A6446A79}"/>
              </a:ext>
            </a:extLst>
          </p:cNvPr>
          <p:cNvSpPr txBox="1"/>
          <p:nvPr/>
        </p:nvSpPr>
        <p:spPr>
          <a:xfrm>
            <a:off x="310560" y="1439502"/>
            <a:ext cx="11570879" cy="3970318"/>
          </a:xfrm>
          <a:prstGeom prst="rect">
            <a:avLst/>
          </a:prstGeom>
          <a:noFill/>
        </p:spPr>
        <p:txBody>
          <a:bodyPr wrap="square">
            <a:spAutoFit/>
          </a:bodyPr>
          <a:lstStyle/>
          <a:p>
            <a:r>
              <a:rPr lang="es-ES" dirty="0"/>
              <a:t>la inexistencia de una (1) salida de emergencia en vehículos de transporte colectivo de pasajeros con capacidad superior a 10 pasajeros sin incluir el conductor. </a:t>
            </a:r>
          </a:p>
          <a:p>
            <a:r>
              <a:rPr lang="es-ES" dirty="0"/>
              <a:t>La inexistencia del número de salidas adicionales requeridas para vehículos de transporte colectivo de pasajeros con capacidad superior a 15 pasajeros sin incluir el conductor. </a:t>
            </a:r>
          </a:p>
          <a:p>
            <a:r>
              <a:rPr lang="es-ES" dirty="0"/>
              <a:t>La falta de señalización, la imposibilidad de leer la leyenda ¨SALIDA DE EMERGENCIA¨ o ilegibilidad de la misma. </a:t>
            </a:r>
          </a:p>
          <a:p>
            <a:r>
              <a:rPr lang="es-ES" dirty="0"/>
              <a:t>La inexistencia de mecanismos de expulsión o fragmentación de la ventana dispuesta como salida de emergencia.</a:t>
            </a:r>
          </a:p>
          <a:p>
            <a:r>
              <a:rPr lang="es-ES" dirty="0"/>
              <a:t>Empuñadura exterior de la puerta, dispuesta como salida de emergencia, ubicada a una altura superior a 1,8 m con respecto al pavimento (piso). </a:t>
            </a:r>
          </a:p>
          <a:p>
            <a:r>
              <a:rPr lang="es-ES" dirty="0"/>
              <a:t>La puerta dispuesta como salida de emergencia no abre hacia afuera del vehículo sino hacia adentro o existen obstáculos que impidan el cumplimiento de su función. </a:t>
            </a:r>
          </a:p>
          <a:p>
            <a:r>
              <a:rPr lang="es-CO" dirty="0"/>
              <a:t>Pérdidas de aceite sin goteo continuo. </a:t>
            </a:r>
          </a:p>
          <a:p>
            <a:r>
              <a:rPr lang="es-CO" dirty="0"/>
              <a:t>Pérdidas de aceite con goteo continuo.</a:t>
            </a:r>
          </a:p>
          <a:p>
            <a:r>
              <a:rPr lang="es-ES" dirty="0"/>
              <a:t>Batería con soporte suelto o con riesgo de desprendimiento.</a:t>
            </a:r>
            <a:endParaRPr lang="es-CO" dirty="0"/>
          </a:p>
          <a:p>
            <a:r>
              <a:rPr lang="es-ES" dirty="0"/>
              <a:t>Mala fijación, deterioro excesivo, fugas, riesgo de desprendimiento del depósito y de los conductos del combustible. </a:t>
            </a:r>
          </a:p>
        </p:txBody>
      </p:sp>
    </p:spTree>
    <p:extLst>
      <p:ext uri="{BB962C8B-B14F-4D97-AF65-F5344CB8AC3E}">
        <p14:creationId xmlns:p14="http://schemas.microsoft.com/office/powerpoint/2010/main" val="4290073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o 13"/>
          <p:cNvGrpSpPr/>
          <p:nvPr/>
        </p:nvGrpSpPr>
        <p:grpSpPr>
          <a:xfrm>
            <a:off x="120761" y="5758658"/>
            <a:ext cx="1476717" cy="587208"/>
            <a:chOff x="10351607" y="5810211"/>
            <a:chExt cx="1840393" cy="1047789"/>
          </a:xfrm>
        </p:grpSpPr>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51607" y="5810211"/>
              <a:ext cx="868060" cy="1047789"/>
            </a:xfrm>
            <a:prstGeom prst="ellipse">
              <a:avLst/>
            </a:prstGeom>
          </p:spPr>
        </p:pic>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9667" y="5810211"/>
              <a:ext cx="972333" cy="997725"/>
            </a:xfrm>
            <a:prstGeom prst="ellipse">
              <a:avLst/>
            </a:prstGeom>
          </p:spPr>
        </p:pic>
      </p:grpSp>
      <p:sp>
        <p:nvSpPr>
          <p:cNvPr id="20" name="CuadroTexto 19"/>
          <p:cNvSpPr txBox="1"/>
          <p:nvPr/>
        </p:nvSpPr>
        <p:spPr>
          <a:xfrm>
            <a:off x="1403515" y="383616"/>
            <a:ext cx="4950586" cy="461665"/>
          </a:xfrm>
          <a:prstGeom prst="rect">
            <a:avLst/>
          </a:prstGeom>
          <a:noFill/>
        </p:spPr>
        <p:txBody>
          <a:bodyPr wrap="none" rtlCol="0">
            <a:spAutoFit/>
          </a:bodyPr>
          <a:lstStyle/>
          <a:p>
            <a:r>
              <a:rPr lang="es-CO" sz="2400" b="1" noProof="0" dirty="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cs typeface="Aharoni" panose="02010803020104030203" pitchFamily="2" charset="-79"/>
              </a:rPr>
              <a:t>Accidentalidad vial por zona</a:t>
            </a:r>
          </a:p>
        </p:txBody>
      </p:sp>
      <p:sp>
        <p:nvSpPr>
          <p:cNvPr id="2" name="Rectángulo 1"/>
          <p:cNvSpPr/>
          <p:nvPr/>
        </p:nvSpPr>
        <p:spPr>
          <a:xfrm>
            <a:off x="0" y="306427"/>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3" name="Rectángulo 22"/>
          <p:cNvSpPr/>
          <p:nvPr/>
        </p:nvSpPr>
        <p:spPr>
          <a:xfrm>
            <a:off x="0" y="547078"/>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4" name="Rectángulo 23"/>
          <p:cNvSpPr/>
          <p:nvPr/>
        </p:nvSpPr>
        <p:spPr>
          <a:xfrm>
            <a:off x="0" y="787730"/>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5" name="Rectángulo 24"/>
          <p:cNvSpPr/>
          <p:nvPr/>
        </p:nvSpPr>
        <p:spPr>
          <a:xfrm>
            <a:off x="1177471" y="989307"/>
            <a:ext cx="1188357" cy="5161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nvGrpSpPr>
          <p:cNvPr id="3" name="Grupo 2"/>
          <p:cNvGrpSpPr/>
          <p:nvPr/>
        </p:nvGrpSpPr>
        <p:grpSpPr>
          <a:xfrm>
            <a:off x="0" y="5972786"/>
            <a:ext cx="12177486" cy="558642"/>
            <a:chOff x="0" y="5972786"/>
            <a:chExt cx="12177486" cy="558642"/>
          </a:xfrm>
        </p:grpSpPr>
        <p:sp>
          <p:nvSpPr>
            <p:cNvPr id="26" name="Rectángulo 25"/>
            <p:cNvSpPr/>
            <p:nvPr/>
          </p:nvSpPr>
          <p:spPr>
            <a:xfrm flipV="1">
              <a:off x="0" y="6473530"/>
              <a:ext cx="9202057" cy="5789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7" name="Rectángulo 26"/>
            <p:cNvSpPr/>
            <p:nvPr/>
          </p:nvSpPr>
          <p:spPr>
            <a:xfrm flipV="1">
              <a:off x="10218058" y="5972786"/>
              <a:ext cx="1959428"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8" name="Rectángulo 27"/>
            <p:cNvSpPr/>
            <p:nvPr/>
          </p:nvSpPr>
          <p:spPr>
            <a:xfrm rot="20058610" flipV="1">
              <a:off x="9134377" y="6239818"/>
              <a:ext cx="1144869"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sp>
        <p:nvSpPr>
          <p:cNvPr id="29" name="Rectángulo 28"/>
          <p:cNvSpPr/>
          <p:nvPr/>
        </p:nvSpPr>
        <p:spPr>
          <a:xfrm rot="18655186" flipV="1">
            <a:off x="11101854" y="481955"/>
            <a:ext cx="1296521"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0" name="Rectángulo 29"/>
          <p:cNvSpPr/>
          <p:nvPr/>
        </p:nvSpPr>
        <p:spPr>
          <a:xfrm>
            <a:off x="10130973" y="955534"/>
            <a:ext cx="1188357" cy="5161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1" name="Rectángulo 30"/>
          <p:cNvSpPr/>
          <p:nvPr/>
        </p:nvSpPr>
        <p:spPr>
          <a:xfrm>
            <a:off x="9419771" y="6212424"/>
            <a:ext cx="2772229" cy="369332"/>
          </a:xfrm>
          <a:prstGeom prst="rect">
            <a:avLst/>
          </a:prstGeom>
          <a:noFill/>
        </p:spPr>
        <p:txBody>
          <a:bodyPr wrap="square" lIns="91440" tIns="45720" rIns="91440" bIns="45720">
            <a:spAutoFit/>
          </a:bodyPr>
          <a:lstStyle/>
          <a:p>
            <a:pPr algn="ctr"/>
            <a:r>
              <a:rPr lang="es-CO" b="1" cap="none" spc="0" noProof="0" dirty="0">
                <a:ln w="9525">
                  <a:solidFill>
                    <a:srgbClr val="002060"/>
                  </a:solidFill>
                  <a:prstDash val="solid"/>
                </a:ln>
                <a:solidFill>
                  <a:srgbClr val="002060"/>
                </a:solidFill>
                <a:effectLst>
                  <a:outerShdw blurRad="38100" dist="38100" dir="2700000" algn="tl">
                    <a:srgbClr val="000000">
                      <a:alpha val="43137"/>
                    </a:srgbClr>
                  </a:outerShdw>
                </a:effectLst>
                <a:latin typeface="+mj-lt"/>
              </a:rPr>
              <a:t>Secretaria de Tránsito </a:t>
            </a:r>
          </a:p>
        </p:txBody>
      </p:sp>
      <p:sp>
        <p:nvSpPr>
          <p:cNvPr id="5" name="Elipse 4"/>
          <p:cNvSpPr/>
          <p:nvPr/>
        </p:nvSpPr>
        <p:spPr>
          <a:xfrm>
            <a:off x="9970803" y="-729010"/>
            <a:ext cx="2744219" cy="2685143"/>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Rectángulo 5"/>
          <p:cNvSpPr/>
          <p:nvPr/>
        </p:nvSpPr>
        <p:spPr>
          <a:xfrm>
            <a:off x="9027886" y="-1190171"/>
            <a:ext cx="4484914" cy="1146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2" name="Rectángulo 31"/>
          <p:cNvSpPr/>
          <p:nvPr/>
        </p:nvSpPr>
        <p:spPr>
          <a:xfrm rot="16200000">
            <a:off x="10557011" y="1576737"/>
            <a:ext cx="4484914" cy="1146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aphicFrame>
        <p:nvGraphicFramePr>
          <p:cNvPr id="4" name="Tabla 3"/>
          <p:cNvGraphicFramePr>
            <a:graphicFrameLocks noGrp="1"/>
          </p:cNvGraphicFramePr>
          <p:nvPr>
            <p:extLst>
              <p:ext uri="{D42A27DB-BD31-4B8C-83A1-F6EECF244321}">
                <p14:modId xmlns:p14="http://schemas.microsoft.com/office/powerpoint/2010/main" val="2747672432"/>
              </p:ext>
            </p:extLst>
          </p:nvPr>
        </p:nvGraphicFramePr>
        <p:xfrm>
          <a:off x="604983" y="1915611"/>
          <a:ext cx="5324766" cy="1692176"/>
        </p:xfrm>
        <a:graphic>
          <a:graphicData uri="http://schemas.openxmlformats.org/drawingml/2006/table">
            <a:tbl>
              <a:tblPr>
                <a:tableStyleId>{9D7B26C5-4107-4FEC-AEDC-1716B250A1EF}</a:tableStyleId>
              </a:tblPr>
              <a:tblGrid>
                <a:gridCol w="1759074">
                  <a:extLst>
                    <a:ext uri="{9D8B030D-6E8A-4147-A177-3AD203B41FA5}">
                      <a16:colId xmlns:a16="http://schemas.microsoft.com/office/drawing/2014/main" xmlns="" val="20000"/>
                    </a:ext>
                  </a:extLst>
                </a:gridCol>
                <a:gridCol w="891423">
                  <a:extLst>
                    <a:ext uri="{9D8B030D-6E8A-4147-A177-3AD203B41FA5}">
                      <a16:colId xmlns:a16="http://schemas.microsoft.com/office/drawing/2014/main" xmlns="" val="20001"/>
                    </a:ext>
                  </a:extLst>
                </a:gridCol>
                <a:gridCol w="891423">
                  <a:extLst>
                    <a:ext uri="{9D8B030D-6E8A-4147-A177-3AD203B41FA5}">
                      <a16:colId xmlns:a16="http://schemas.microsoft.com/office/drawing/2014/main" xmlns="" val="20002"/>
                    </a:ext>
                  </a:extLst>
                </a:gridCol>
                <a:gridCol w="891423">
                  <a:extLst>
                    <a:ext uri="{9D8B030D-6E8A-4147-A177-3AD203B41FA5}">
                      <a16:colId xmlns:a16="http://schemas.microsoft.com/office/drawing/2014/main" xmlns="" val="20003"/>
                    </a:ext>
                  </a:extLst>
                </a:gridCol>
                <a:gridCol w="891423">
                  <a:extLst>
                    <a:ext uri="{9D8B030D-6E8A-4147-A177-3AD203B41FA5}">
                      <a16:colId xmlns:a16="http://schemas.microsoft.com/office/drawing/2014/main" xmlns="" val="20004"/>
                    </a:ext>
                  </a:extLst>
                </a:gridCol>
              </a:tblGrid>
              <a:tr h="421949">
                <a:tc>
                  <a:txBody>
                    <a:bodyPr/>
                    <a:lstStyle/>
                    <a:p>
                      <a:pPr algn="ctr" fontAlgn="ctr"/>
                      <a:r>
                        <a:rPr lang="es-CO" sz="1800" b="1" u="none" strike="noStrike" kern="1200" noProof="0" dirty="0">
                          <a:solidFill>
                            <a:schemeClr val="tx1"/>
                          </a:solidFill>
                          <a:effectLst/>
                          <a:latin typeface="+mn-lt"/>
                          <a:ea typeface="+mn-ea"/>
                          <a:cs typeface="+mn-cs"/>
                        </a:rPr>
                        <a:t> </a:t>
                      </a:r>
                      <a:r>
                        <a:rPr lang="es-CO" sz="1600" b="1" kern="1200" noProof="0" dirty="0">
                          <a:solidFill>
                            <a:schemeClr val="tx1"/>
                          </a:solidFill>
                          <a:effectLst/>
                          <a:latin typeface="+mn-lt"/>
                          <a:ea typeface="+mn-ea"/>
                          <a:cs typeface="+mn-cs"/>
                        </a:rPr>
                        <a:t>vías nacional</a:t>
                      </a:r>
                    </a:p>
                  </a:txBody>
                  <a:tcPr marL="9525" marR="9525" marT="9525" marB="0" anchor="ctr"/>
                </a:tc>
                <a:tc>
                  <a:txBody>
                    <a:bodyPr/>
                    <a:lstStyle/>
                    <a:p>
                      <a:pPr algn="ctr" fontAlgn="ctr"/>
                      <a:r>
                        <a:rPr lang="es-CO" sz="1400" b="1" i="0" u="none" strike="noStrike" noProof="0" dirty="0">
                          <a:solidFill>
                            <a:schemeClr val="tx1"/>
                          </a:solidFill>
                          <a:effectLst/>
                          <a:latin typeface="Arial" panose="020B0604020202020204" pitchFamily="34" charset="0"/>
                        </a:rPr>
                        <a:t>2023</a:t>
                      </a:r>
                    </a:p>
                  </a:txBody>
                  <a:tcPr marL="9525" marR="9525" marT="9525" marB="0" anchor="ctr"/>
                </a:tc>
                <a:tc>
                  <a:txBody>
                    <a:bodyPr/>
                    <a:lstStyle/>
                    <a:p>
                      <a:pPr algn="ctr" fontAlgn="ctr"/>
                      <a:r>
                        <a:rPr lang="es-CO" sz="1400" b="1" i="0" u="none" strike="noStrike" noProof="0" dirty="0">
                          <a:solidFill>
                            <a:schemeClr val="tx1"/>
                          </a:solidFill>
                          <a:effectLst/>
                          <a:latin typeface="Arial" panose="020B0604020202020204" pitchFamily="34" charset="0"/>
                        </a:rPr>
                        <a:t>2024</a:t>
                      </a:r>
                    </a:p>
                  </a:txBody>
                  <a:tcPr marL="9525" marR="9525" marT="9525" marB="0" anchor="ctr"/>
                </a:tc>
                <a:tc>
                  <a:txBody>
                    <a:bodyPr/>
                    <a:lstStyle/>
                    <a:p>
                      <a:pPr algn="ctr" fontAlgn="ctr"/>
                      <a:r>
                        <a:rPr lang="es-CO" sz="1400" b="1" i="0" u="none" strike="noStrike" noProof="0" dirty="0" err="1">
                          <a:solidFill>
                            <a:schemeClr val="tx1"/>
                          </a:solidFill>
                          <a:effectLst/>
                          <a:latin typeface="Arial" panose="020B0604020202020204" pitchFamily="34" charset="0"/>
                        </a:rPr>
                        <a:t>Abs</a:t>
                      </a:r>
                      <a:endParaRPr lang="es-CO" sz="1400" b="1" i="0" u="none" strike="noStrike" noProof="0" dirty="0">
                        <a:solidFill>
                          <a:schemeClr val="tx1"/>
                        </a:solidFill>
                        <a:effectLst/>
                        <a:latin typeface="Arial" panose="020B0604020202020204" pitchFamily="34" charset="0"/>
                      </a:endParaRPr>
                    </a:p>
                  </a:txBody>
                  <a:tcPr marL="9525" marR="9525" marT="9525" marB="0" anchor="ctr"/>
                </a:tc>
                <a:tc>
                  <a:txBody>
                    <a:bodyPr/>
                    <a:lstStyle/>
                    <a:p>
                      <a:pPr algn="ctr" fontAlgn="ctr"/>
                      <a:r>
                        <a:rPr lang="es-CO" sz="1400" b="1" i="0" u="none" strike="noStrike" noProof="0" dirty="0">
                          <a:solidFill>
                            <a:schemeClr val="tx1"/>
                          </a:solidFill>
                          <a:effectLst/>
                          <a:latin typeface="Arial" panose="020B0604020202020204" pitchFamily="34" charset="0"/>
                        </a:rPr>
                        <a:t>%</a:t>
                      </a:r>
                    </a:p>
                  </a:txBody>
                  <a:tcPr marL="9525" marR="9525" marT="9525" marB="0" anchor="ctr"/>
                </a:tc>
                <a:extLst>
                  <a:ext uri="{0D108BD9-81ED-4DB2-BD59-A6C34878D82A}">
                    <a16:rowId xmlns:a16="http://schemas.microsoft.com/office/drawing/2014/main" xmlns="" val="10000"/>
                  </a:ext>
                </a:extLst>
              </a:tr>
              <a:tr h="445508">
                <a:tc>
                  <a:txBody>
                    <a:bodyPr/>
                    <a:lstStyle/>
                    <a:p>
                      <a:pPr algn="l" fontAlgn="ctr"/>
                      <a:r>
                        <a:rPr lang="es-CO" sz="1600" u="none" strike="noStrike" noProof="0" dirty="0">
                          <a:effectLst/>
                        </a:rPr>
                        <a:t>Accidentes </a:t>
                      </a:r>
                      <a:endParaRPr lang="es-CO" sz="1600" b="1" i="0" u="none" strike="noStrike" noProof="0" dirty="0">
                        <a:effectLst/>
                        <a:latin typeface="Arial Narrow" panose="020B0606020202030204" pitchFamily="34" charset="0"/>
                      </a:endParaRPr>
                    </a:p>
                  </a:txBody>
                  <a:tcPr marL="9525" marR="9525" marT="9525" marB="0" anchor="ctr"/>
                </a:tc>
                <a:tc>
                  <a:txBody>
                    <a:bodyPr/>
                    <a:lstStyle/>
                    <a:p>
                      <a:pPr algn="ctr" fontAlgn="ctr"/>
                      <a:r>
                        <a:rPr lang="es-CO" sz="1400" b="0" i="0" u="none" strike="noStrike" noProof="0" dirty="0">
                          <a:solidFill>
                            <a:schemeClr val="tx1"/>
                          </a:solidFill>
                          <a:effectLst/>
                          <a:latin typeface="Arial Narrow" panose="020B0606020202030204" pitchFamily="34" charset="0"/>
                        </a:rPr>
                        <a:t>12</a:t>
                      </a:r>
                    </a:p>
                  </a:txBody>
                  <a:tcPr marL="9525" marR="9525" marT="9525" marB="0" anchor="ctr"/>
                </a:tc>
                <a:tc>
                  <a:txBody>
                    <a:bodyPr/>
                    <a:lstStyle/>
                    <a:p>
                      <a:pPr algn="ctr" fontAlgn="ctr"/>
                      <a:r>
                        <a:rPr lang="es-CO" sz="1400" b="0" i="0" u="none" strike="noStrike" noProof="0" dirty="0">
                          <a:solidFill>
                            <a:schemeClr val="tx1"/>
                          </a:solidFill>
                          <a:effectLst/>
                          <a:latin typeface="Arial Narrow" panose="020B0606020202030204" pitchFamily="34" charset="0"/>
                        </a:rPr>
                        <a:t>9</a:t>
                      </a:r>
                    </a:p>
                  </a:txBody>
                  <a:tcPr marL="9525" marR="9525" marT="9525" marB="0" anchor="ctr"/>
                </a:tc>
                <a:tc>
                  <a:txBody>
                    <a:bodyPr/>
                    <a:lstStyle/>
                    <a:p>
                      <a:pPr algn="ctr" fontAlgn="ctr"/>
                      <a:r>
                        <a:rPr lang="es-CO" sz="1400" b="0" i="0" u="none" strike="noStrike" noProof="0" dirty="0">
                          <a:solidFill>
                            <a:schemeClr val="tx1"/>
                          </a:solidFill>
                          <a:effectLst/>
                          <a:latin typeface="Arial Narrow" panose="020B0606020202030204" pitchFamily="34" charset="0"/>
                        </a:rPr>
                        <a:t>-3</a:t>
                      </a:r>
                    </a:p>
                  </a:txBody>
                  <a:tcPr marL="9525" marR="9525" marT="9525" marB="0" anchor="ctr"/>
                </a:tc>
                <a:tc>
                  <a:txBody>
                    <a:bodyPr/>
                    <a:lstStyle/>
                    <a:p>
                      <a:pPr algn="ctr" fontAlgn="ctr"/>
                      <a:r>
                        <a:rPr lang="es-CO" sz="1400" b="1" i="0" u="none" strike="noStrike" noProof="0" dirty="0">
                          <a:solidFill>
                            <a:schemeClr val="tx1"/>
                          </a:solidFill>
                          <a:effectLst/>
                          <a:latin typeface="Arial Narrow" panose="020B0606020202030204" pitchFamily="34" charset="0"/>
                        </a:rPr>
                        <a:t>-25%</a:t>
                      </a:r>
                    </a:p>
                  </a:txBody>
                  <a:tcPr marL="9525" marR="9525" marT="9525" marB="0" anchor="ctr"/>
                </a:tc>
                <a:extLst>
                  <a:ext uri="{0D108BD9-81ED-4DB2-BD59-A6C34878D82A}">
                    <a16:rowId xmlns:a16="http://schemas.microsoft.com/office/drawing/2014/main" xmlns="" val="10001"/>
                  </a:ext>
                </a:extLst>
              </a:tr>
              <a:tr h="402770">
                <a:tc>
                  <a:txBody>
                    <a:bodyPr/>
                    <a:lstStyle/>
                    <a:p>
                      <a:pPr algn="l" fontAlgn="ctr"/>
                      <a:r>
                        <a:rPr lang="es-CO" sz="1600" u="none" strike="noStrike" noProof="0" dirty="0">
                          <a:effectLst/>
                        </a:rPr>
                        <a:t>Muertos</a:t>
                      </a:r>
                      <a:endParaRPr lang="es-CO" sz="1600" b="1" i="0" u="none" strike="noStrike" noProof="0" dirty="0">
                        <a:effectLst/>
                        <a:latin typeface="Arial Narrow" panose="020B0606020202030204" pitchFamily="34" charset="0"/>
                      </a:endParaRPr>
                    </a:p>
                  </a:txBody>
                  <a:tcPr marL="9525" marR="9525" marT="9525" marB="0" anchor="ctr"/>
                </a:tc>
                <a:tc>
                  <a:txBody>
                    <a:bodyPr/>
                    <a:lstStyle/>
                    <a:p>
                      <a:pPr algn="ctr" fontAlgn="ctr"/>
                      <a:r>
                        <a:rPr lang="es-CO" sz="1400" b="0" i="0" u="none" strike="noStrike" noProof="0" dirty="0">
                          <a:solidFill>
                            <a:schemeClr val="tx1"/>
                          </a:solidFill>
                          <a:effectLst/>
                          <a:latin typeface="Arial Narrow" panose="020B0606020202030204" pitchFamily="34" charset="0"/>
                        </a:rPr>
                        <a:t>4</a:t>
                      </a:r>
                    </a:p>
                  </a:txBody>
                  <a:tcPr marL="9525" marR="9525" marT="9525" marB="0" anchor="ctr"/>
                </a:tc>
                <a:tc>
                  <a:txBody>
                    <a:bodyPr/>
                    <a:lstStyle/>
                    <a:p>
                      <a:pPr algn="ctr" fontAlgn="ctr"/>
                      <a:r>
                        <a:rPr lang="es-CO" sz="1400" b="0" i="0" u="none" strike="noStrike" noProof="0" dirty="0">
                          <a:solidFill>
                            <a:schemeClr val="tx1"/>
                          </a:solidFill>
                          <a:effectLst/>
                          <a:latin typeface="Arial Narrow" panose="020B0606020202030204" pitchFamily="34" charset="0"/>
                        </a:rPr>
                        <a:t>1</a:t>
                      </a:r>
                    </a:p>
                  </a:txBody>
                  <a:tcPr marL="9525" marR="9525" marT="9525" marB="0" anchor="ctr"/>
                </a:tc>
                <a:tc>
                  <a:txBody>
                    <a:bodyPr/>
                    <a:lstStyle/>
                    <a:p>
                      <a:pPr algn="ctr" fontAlgn="ctr"/>
                      <a:r>
                        <a:rPr lang="es-CO" sz="1400" b="0" i="0" u="none" strike="noStrike" noProof="0" dirty="0">
                          <a:solidFill>
                            <a:schemeClr val="tx1"/>
                          </a:solidFill>
                          <a:effectLst/>
                          <a:latin typeface="Arial Narrow" panose="020B0606020202030204" pitchFamily="34" charset="0"/>
                        </a:rPr>
                        <a:t>-3</a:t>
                      </a:r>
                    </a:p>
                  </a:txBody>
                  <a:tcPr marL="9525" marR="9525" marT="9525" marB="0" anchor="ctr"/>
                </a:tc>
                <a:tc>
                  <a:txBody>
                    <a:bodyPr/>
                    <a:lstStyle/>
                    <a:p>
                      <a:pPr algn="ctr" fontAlgn="ctr"/>
                      <a:r>
                        <a:rPr lang="es-CO" sz="1400" b="1" i="0" u="none" strike="noStrike" noProof="0" dirty="0">
                          <a:solidFill>
                            <a:schemeClr val="tx1"/>
                          </a:solidFill>
                          <a:effectLst/>
                          <a:latin typeface="Arial Narrow" panose="020B0606020202030204" pitchFamily="34" charset="0"/>
                        </a:rPr>
                        <a:t>-75%</a:t>
                      </a:r>
                    </a:p>
                  </a:txBody>
                  <a:tcPr marL="9525" marR="9525" marT="9525" marB="0" anchor="ctr"/>
                </a:tc>
                <a:extLst>
                  <a:ext uri="{0D108BD9-81ED-4DB2-BD59-A6C34878D82A}">
                    <a16:rowId xmlns:a16="http://schemas.microsoft.com/office/drawing/2014/main" xmlns="" val="10002"/>
                  </a:ext>
                </a:extLst>
              </a:tr>
              <a:tr h="421949">
                <a:tc>
                  <a:txBody>
                    <a:bodyPr/>
                    <a:lstStyle/>
                    <a:p>
                      <a:pPr algn="l" fontAlgn="ctr"/>
                      <a:r>
                        <a:rPr lang="es-CO" sz="1600" u="none" strike="noStrike" noProof="0" dirty="0">
                          <a:effectLst/>
                        </a:rPr>
                        <a:t>Lesionados </a:t>
                      </a:r>
                      <a:endParaRPr lang="es-CO" sz="1600" b="1" i="0" u="none" strike="noStrike" noProof="0" dirty="0">
                        <a:effectLst/>
                        <a:latin typeface="Arial Narrow" panose="020B0606020202030204" pitchFamily="34" charset="0"/>
                      </a:endParaRPr>
                    </a:p>
                  </a:txBody>
                  <a:tcPr marL="9525" marR="9525" marT="9525" marB="0" anchor="ctr"/>
                </a:tc>
                <a:tc>
                  <a:txBody>
                    <a:bodyPr/>
                    <a:lstStyle/>
                    <a:p>
                      <a:pPr algn="ctr" fontAlgn="ctr"/>
                      <a:r>
                        <a:rPr lang="es-CO" sz="1400" b="0" i="0" u="none" strike="noStrike" noProof="0" dirty="0">
                          <a:solidFill>
                            <a:schemeClr val="tx1"/>
                          </a:solidFill>
                          <a:effectLst/>
                          <a:latin typeface="Arial Narrow" panose="020B0606020202030204" pitchFamily="34" charset="0"/>
                        </a:rPr>
                        <a:t>13</a:t>
                      </a:r>
                    </a:p>
                  </a:txBody>
                  <a:tcPr marL="9525" marR="9525" marT="9525" marB="0" anchor="ctr"/>
                </a:tc>
                <a:tc>
                  <a:txBody>
                    <a:bodyPr/>
                    <a:lstStyle/>
                    <a:p>
                      <a:pPr algn="ctr" fontAlgn="ctr"/>
                      <a:r>
                        <a:rPr lang="es-CO" sz="1400" b="0" i="0" u="none" strike="noStrike" noProof="0" dirty="0">
                          <a:solidFill>
                            <a:schemeClr val="tx1"/>
                          </a:solidFill>
                          <a:effectLst/>
                          <a:latin typeface="Arial Narrow" panose="020B0606020202030204" pitchFamily="34" charset="0"/>
                        </a:rPr>
                        <a:t>19</a:t>
                      </a:r>
                    </a:p>
                  </a:txBody>
                  <a:tcPr marL="9525" marR="9525" marT="9525" marB="0" anchor="ctr"/>
                </a:tc>
                <a:tc>
                  <a:txBody>
                    <a:bodyPr/>
                    <a:lstStyle/>
                    <a:p>
                      <a:pPr algn="ctr" fontAlgn="ctr"/>
                      <a:r>
                        <a:rPr lang="es-CO" sz="1400" b="0" i="0" u="none" strike="noStrike" noProof="0" dirty="0">
                          <a:solidFill>
                            <a:schemeClr val="tx1"/>
                          </a:solidFill>
                          <a:effectLst/>
                          <a:latin typeface="Arial Narrow" panose="020B0606020202030204" pitchFamily="34" charset="0"/>
                        </a:rPr>
                        <a:t>6</a:t>
                      </a:r>
                    </a:p>
                  </a:txBody>
                  <a:tcPr marL="9525" marR="9525" marT="9525" marB="0" anchor="ctr"/>
                </a:tc>
                <a:tc>
                  <a:txBody>
                    <a:bodyPr/>
                    <a:lstStyle/>
                    <a:p>
                      <a:pPr algn="ctr" fontAlgn="ctr"/>
                      <a:r>
                        <a:rPr lang="es-CO" sz="1400" b="1" i="0" u="none" strike="noStrike" noProof="0" dirty="0">
                          <a:solidFill>
                            <a:srgbClr val="FF0000"/>
                          </a:solidFill>
                          <a:effectLst/>
                          <a:latin typeface="Arial Narrow" panose="020B0606020202030204" pitchFamily="34" charset="0"/>
                        </a:rPr>
                        <a:t>46%</a:t>
                      </a:r>
                    </a:p>
                  </a:txBody>
                  <a:tcPr marL="9525" marR="9525" marT="9525" marB="0" anchor="ctr"/>
                </a:tc>
                <a:extLst>
                  <a:ext uri="{0D108BD9-81ED-4DB2-BD59-A6C34878D82A}">
                    <a16:rowId xmlns:a16="http://schemas.microsoft.com/office/drawing/2014/main" xmlns="" val="10003"/>
                  </a:ext>
                </a:extLst>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49544868"/>
              </p:ext>
            </p:extLst>
          </p:nvPr>
        </p:nvGraphicFramePr>
        <p:xfrm>
          <a:off x="6607959" y="1962680"/>
          <a:ext cx="4922983" cy="1667208"/>
        </p:xfrm>
        <a:graphic>
          <a:graphicData uri="http://schemas.openxmlformats.org/drawingml/2006/table">
            <a:tbl>
              <a:tblPr>
                <a:tableStyleId>{9D7B26C5-4107-4FEC-AEDC-1716B250A1EF}</a:tableStyleId>
              </a:tblPr>
              <a:tblGrid>
                <a:gridCol w="1626343">
                  <a:extLst>
                    <a:ext uri="{9D8B030D-6E8A-4147-A177-3AD203B41FA5}">
                      <a16:colId xmlns:a16="http://schemas.microsoft.com/office/drawing/2014/main" xmlns="" val="20000"/>
                    </a:ext>
                  </a:extLst>
                </a:gridCol>
                <a:gridCol w="824160">
                  <a:extLst>
                    <a:ext uri="{9D8B030D-6E8A-4147-A177-3AD203B41FA5}">
                      <a16:colId xmlns:a16="http://schemas.microsoft.com/office/drawing/2014/main" xmlns="" val="20001"/>
                    </a:ext>
                  </a:extLst>
                </a:gridCol>
                <a:gridCol w="824160">
                  <a:extLst>
                    <a:ext uri="{9D8B030D-6E8A-4147-A177-3AD203B41FA5}">
                      <a16:colId xmlns:a16="http://schemas.microsoft.com/office/drawing/2014/main" xmlns="" val="20002"/>
                    </a:ext>
                  </a:extLst>
                </a:gridCol>
                <a:gridCol w="824160">
                  <a:extLst>
                    <a:ext uri="{9D8B030D-6E8A-4147-A177-3AD203B41FA5}">
                      <a16:colId xmlns:a16="http://schemas.microsoft.com/office/drawing/2014/main" xmlns="" val="20003"/>
                    </a:ext>
                  </a:extLst>
                </a:gridCol>
                <a:gridCol w="824160">
                  <a:extLst>
                    <a:ext uri="{9D8B030D-6E8A-4147-A177-3AD203B41FA5}">
                      <a16:colId xmlns:a16="http://schemas.microsoft.com/office/drawing/2014/main" xmlns="" val="20004"/>
                    </a:ext>
                  </a:extLst>
                </a:gridCol>
              </a:tblGrid>
              <a:tr h="416802">
                <a:tc>
                  <a:txBody>
                    <a:bodyPr/>
                    <a:lstStyle/>
                    <a:p>
                      <a:pPr marL="0" algn="ctr" defTabSz="914400" rtl="0" eaLnBrk="1" fontAlgn="ctr" latinLnBrk="0" hangingPunct="1"/>
                      <a:r>
                        <a:rPr lang="es-CO" sz="1600" b="1" noProof="0" dirty="0">
                          <a:effectLst/>
                        </a:rPr>
                        <a:t> Zona Urbana</a:t>
                      </a:r>
                      <a:r>
                        <a:rPr lang="es-CO" sz="1600" u="none" strike="noStrike" kern="1200" noProof="0" dirty="0">
                          <a:effectLst/>
                        </a:rPr>
                        <a:t> </a:t>
                      </a:r>
                      <a:endParaRPr lang="es-CO" sz="1600" b="0" i="0" u="none" strike="noStrike" kern="1200" noProof="0" dirty="0">
                        <a:solidFill>
                          <a:schemeClr val="tx1"/>
                        </a:solidFill>
                        <a:effectLst/>
                        <a:latin typeface="Arial Narrow" panose="020B0606020202030204" pitchFamily="34" charset="0"/>
                        <a:ea typeface="+mn-ea"/>
                        <a:cs typeface="+mn-cs"/>
                      </a:endParaRPr>
                    </a:p>
                  </a:txBody>
                  <a:tcPr marL="9525" marR="9525" marT="9525" marB="0" anchor="ctr"/>
                </a:tc>
                <a:tc>
                  <a:txBody>
                    <a:bodyPr/>
                    <a:lstStyle/>
                    <a:p>
                      <a:pPr algn="ctr" fontAlgn="ctr"/>
                      <a:r>
                        <a:rPr lang="es-CO" sz="1400" b="1" i="0" u="none" strike="noStrike" noProof="0" dirty="0">
                          <a:solidFill>
                            <a:schemeClr val="tx1"/>
                          </a:solidFill>
                          <a:effectLst/>
                          <a:latin typeface="Arial" panose="020B0604020202020204" pitchFamily="34" charset="0"/>
                        </a:rPr>
                        <a:t>2023</a:t>
                      </a:r>
                    </a:p>
                  </a:txBody>
                  <a:tcPr marL="9525" marR="9525" marT="9525" marB="0" anchor="ctr"/>
                </a:tc>
                <a:tc>
                  <a:txBody>
                    <a:bodyPr/>
                    <a:lstStyle/>
                    <a:p>
                      <a:pPr algn="ctr" fontAlgn="ctr"/>
                      <a:r>
                        <a:rPr lang="es-CO" sz="1400" b="1" i="0" u="none" strike="noStrike" noProof="0" dirty="0">
                          <a:solidFill>
                            <a:schemeClr val="tx1"/>
                          </a:solidFill>
                          <a:effectLst/>
                          <a:latin typeface="Arial" panose="020B0604020202020204" pitchFamily="34" charset="0"/>
                        </a:rPr>
                        <a:t>2024</a:t>
                      </a:r>
                    </a:p>
                  </a:txBody>
                  <a:tcPr marL="9525" marR="9525" marT="9525" marB="0" anchor="ctr"/>
                </a:tc>
                <a:tc>
                  <a:txBody>
                    <a:bodyPr/>
                    <a:lstStyle/>
                    <a:p>
                      <a:pPr algn="ctr" fontAlgn="ctr"/>
                      <a:r>
                        <a:rPr lang="es-CO" sz="1400" b="1" i="0" u="none" strike="noStrike" noProof="0" dirty="0" err="1">
                          <a:solidFill>
                            <a:schemeClr val="tx1"/>
                          </a:solidFill>
                          <a:effectLst/>
                          <a:latin typeface="Arial" panose="020B0604020202020204" pitchFamily="34" charset="0"/>
                        </a:rPr>
                        <a:t>Abs</a:t>
                      </a:r>
                      <a:endParaRPr lang="es-CO" sz="1400" b="1" i="0" u="none" strike="noStrike" noProof="0" dirty="0">
                        <a:solidFill>
                          <a:schemeClr val="tx1"/>
                        </a:solidFill>
                        <a:effectLst/>
                        <a:latin typeface="Arial" panose="020B0604020202020204" pitchFamily="34" charset="0"/>
                      </a:endParaRPr>
                    </a:p>
                  </a:txBody>
                  <a:tcPr marL="9525" marR="9525" marT="9525" marB="0" anchor="ctr"/>
                </a:tc>
                <a:tc>
                  <a:txBody>
                    <a:bodyPr/>
                    <a:lstStyle/>
                    <a:p>
                      <a:pPr algn="ctr" fontAlgn="ctr"/>
                      <a:r>
                        <a:rPr lang="es-CO" sz="1400" b="1" i="0" u="none" strike="noStrike" noProof="0" dirty="0">
                          <a:solidFill>
                            <a:schemeClr val="tx1"/>
                          </a:solidFill>
                          <a:effectLst/>
                          <a:latin typeface="Arial" panose="020B0604020202020204" pitchFamily="34" charset="0"/>
                        </a:rPr>
                        <a:t>%</a:t>
                      </a:r>
                    </a:p>
                  </a:txBody>
                  <a:tcPr marL="9525" marR="9525" marT="9525" marB="0" anchor="ctr"/>
                </a:tc>
                <a:extLst>
                  <a:ext uri="{0D108BD9-81ED-4DB2-BD59-A6C34878D82A}">
                    <a16:rowId xmlns:a16="http://schemas.microsoft.com/office/drawing/2014/main" xmlns="" val="10000"/>
                  </a:ext>
                </a:extLst>
              </a:tr>
              <a:tr h="416802">
                <a:tc>
                  <a:txBody>
                    <a:bodyPr/>
                    <a:lstStyle/>
                    <a:p>
                      <a:pPr marL="0" algn="ctr" defTabSz="914400" rtl="0" eaLnBrk="1" fontAlgn="ctr" latinLnBrk="0" hangingPunct="1"/>
                      <a:r>
                        <a:rPr lang="es-CO" sz="1600" u="none" strike="noStrike" kern="1200" noProof="0" dirty="0">
                          <a:effectLst/>
                        </a:rPr>
                        <a:t>Accidentes </a:t>
                      </a:r>
                      <a:endParaRPr lang="es-CO" sz="1600" b="0" i="0" u="none" strike="noStrike" kern="1200" noProof="0" dirty="0">
                        <a:solidFill>
                          <a:schemeClr val="tx1"/>
                        </a:solidFill>
                        <a:effectLst/>
                        <a:latin typeface="Arial Narrow" panose="020B0606020202030204" pitchFamily="34" charset="0"/>
                        <a:ea typeface="+mn-ea"/>
                        <a:cs typeface="+mn-cs"/>
                      </a:endParaRPr>
                    </a:p>
                  </a:txBody>
                  <a:tcPr marL="9525" marR="9525" marT="9525" marB="0" anchor="ctr"/>
                </a:tc>
                <a:tc>
                  <a:txBody>
                    <a:bodyPr/>
                    <a:lstStyle/>
                    <a:p>
                      <a:pPr algn="ctr" fontAlgn="ctr"/>
                      <a:r>
                        <a:rPr lang="es-CO" sz="1400" b="0" i="0" u="none" strike="noStrike" noProof="0" dirty="0">
                          <a:effectLst/>
                          <a:latin typeface="Arial Narrow" panose="020B0606020202030204" pitchFamily="34" charset="0"/>
                        </a:rPr>
                        <a:t>30</a:t>
                      </a:r>
                    </a:p>
                  </a:txBody>
                  <a:tcPr marL="9525" marR="9525" marT="9525" marB="0" anchor="ctr"/>
                </a:tc>
                <a:tc>
                  <a:txBody>
                    <a:bodyPr/>
                    <a:lstStyle/>
                    <a:p>
                      <a:pPr algn="ctr" fontAlgn="ctr"/>
                      <a:r>
                        <a:rPr lang="es-CO" sz="1400" b="0" i="0" u="none" strike="noStrike" noProof="0" dirty="0">
                          <a:effectLst/>
                          <a:latin typeface="Arial Narrow" panose="020B0606020202030204" pitchFamily="34" charset="0"/>
                        </a:rPr>
                        <a:t>24</a:t>
                      </a:r>
                    </a:p>
                  </a:txBody>
                  <a:tcPr marL="9525" marR="9525" marT="9525" marB="0" anchor="ctr"/>
                </a:tc>
                <a:tc>
                  <a:txBody>
                    <a:bodyPr/>
                    <a:lstStyle/>
                    <a:p>
                      <a:pPr algn="ctr" fontAlgn="ctr"/>
                      <a:r>
                        <a:rPr lang="es-CO" sz="1400" b="0" i="0" u="none" strike="noStrike" noProof="0" dirty="0">
                          <a:effectLst/>
                          <a:latin typeface="Arial Narrow" panose="020B0606020202030204" pitchFamily="34" charset="0"/>
                        </a:rPr>
                        <a:t>-6</a:t>
                      </a:r>
                    </a:p>
                  </a:txBody>
                  <a:tcPr marL="9525" marR="9525" marT="9525" marB="0" anchor="ctr"/>
                </a:tc>
                <a:tc>
                  <a:txBody>
                    <a:bodyPr/>
                    <a:lstStyle/>
                    <a:p>
                      <a:pPr algn="ctr" fontAlgn="ctr"/>
                      <a:r>
                        <a:rPr lang="es-CO" sz="1400" b="1" i="0" u="none" strike="noStrike" noProof="0" dirty="0">
                          <a:effectLst/>
                          <a:latin typeface="Arial Narrow" panose="020B0606020202030204" pitchFamily="34" charset="0"/>
                        </a:rPr>
                        <a:t>-20%</a:t>
                      </a:r>
                    </a:p>
                  </a:txBody>
                  <a:tcPr marL="9525" marR="9525" marT="9525" marB="0" anchor="ctr"/>
                </a:tc>
                <a:extLst>
                  <a:ext uri="{0D108BD9-81ED-4DB2-BD59-A6C34878D82A}">
                    <a16:rowId xmlns:a16="http://schemas.microsoft.com/office/drawing/2014/main" xmlns="" val="10001"/>
                  </a:ext>
                </a:extLst>
              </a:tr>
              <a:tr h="416802">
                <a:tc>
                  <a:txBody>
                    <a:bodyPr/>
                    <a:lstStyle/>
                    <a:p>
                      <a:pPr marL="0" algn="ctr" defTabSz="914400" rtl="0" eaLnBrk="1" fontAlgn="ctr" latinLnBrk="0" hangingPunct="1"/>
                      <a:r>
                        <a:rPr lang="es-CO" sz="1600" u="none" strike="noStrike" kern="1200" noProof="0" dirty="0">
                          <a:effectLst/>
                        </a:rPr>
                        <a:t>Muertos</a:t>
                      </a:r>
                      <a:endParaRPr lang="es-CO" sz="1600" b="0" i="0" u="none" strike="noStrike" kern="1200" noProof="0" dirty="0">
                        <a:solidFill>
                          <a:schemeClr val="tx1"/>
                        </a:solidFill>
                        <a:effectLst/>
                        <a:latin typeface="Arial Narrow" panose="020B0606020202030204" pitchFamily="34" charset="0"/>
                        <a:ea typeface="+mn-ea"/>
                        <a:cs typeface="+mn-cs"/>
                      </a:endParaRPr>
                    </a:p>
                  </a:txBody>
                  <a:tcPr marL="9525" marR="9525" marT="9525" marB="0" anchor="ctr"/>
                </a:tc>
                <a:tc>
                  <a:txBody>
                    <a:bodyPr/>
                    <a:lstStyle/>
                    <a:p>
                      <a:pPr algn="ctr" fontAlgn="ctr"/>
                      <a:r>
                        <a:rPr lang="es-CO" sz="1400" b="0" i="0" u="none" strike="noStrike" noProof="0" dirty="0">
                          <a:effectLst/>
                          <a:latin typeface="Arial Narrow" panose="020B0606020202030204" pitchFamily="34" charset="0"/>
                        </a:rPr>
                        <a:t>4</a:t>
                      </a:r>
                    </a:p>
                  </a:txBody>
                  <a:tcPr marL="9525" marR="9525" marT="9525" marB="0" anchor="ctr"/>
                </a:tc>
                <a:tc>
                  <a:txBody>
                    <a:bodyPr/>
                    <a:lstStyle/>
                    <a:p>
                      <a:pPr algn="ctr" fontAlgn="ctr"/>
                      <a:r>
                        <a:rPr lang="es-CO" sz="1400" b="0" i="0" u="none" strike="noStrike" noProof="0" dirty="0">
                          <a:effectLst/>
                          <a:latin typeface="Arial Narrow" panose="020B0606020202030204" pitchFamily="34" charset="0"/>
                        </a:rPr>
                        <a:t>1</a:t>
                      </a:r>
                    </a:p>
                  </a:txBody>
                  <a:tcPr marL="9525" marR="9525" marT="9525" marB="0" anchor="ctr"/>
                </a:tc>
                <a:tc>
                  <a:txBody>
                    <a:bodyPr/>
                    <a:lstStyle/>
                    <a:p>
                      <a:pPr algn="ctr" fontAlgn="ctr"/>
                      <a:r>
                        <a:rPr lang="es-CO" sz="1400" b="0" i="0" u="none" strike="noStrike" noProof="0" dirty="0">
                          <a:effectLst/>
                          <a:latin typeface="Arial Narrow" panose="020B0606020202030204" pitchFamily="34" charset="0"/>
                        </a:rPr>
                        <a:t>-3</a:t>
                      </a:r>
                    </a:p>
                  </a:txBody>
                  <a:tcPr marL="9525" marR="9525" marT="9525" marB="0" anchor="ctr"/>
                </a:tc>
                <a:tc>
                  <a:txBody>
                    <a:bodyPr/>
                    <a:lstStyle/>
                    <a:p>
                      <a:pPr algn="ctr" fontAlgn="ctr"/>
                      <a:r>
                        <a:rPr lang="es-CO" sz="1400" b="1" i="0" u="none" strike="noStrike" noProof="0" dirty="0">
                          <a:effectLst/>
                          <a:latin typeface="Arial Narrow" panose="020B0606020202030204" pitchFamily="34" charset="0"/>
                        </a:rPr>
                        <a:t>-75%</a:t>
                      </a:r>
                    </a:p>
                  </a:txBody>
                  <a:tcPr marL="9525" marR="9525" marT="9525" marB="0" anchor="ctr"/>
                </a:tc>
                <a:extLst>
                  <a:ext uri="{0D108BD9-81ED-4DB2-BD59-A6C34878D82A}">
                    <a16:rowId xmlns:a16="http://schemas.microsoft.com/office/drawing/2014/main" xmlns="" val="10002"/>
                  </a:ext>
                </a:extLst>
              </a:tr>
              <a:tr h="416802">
                <a:tc>
                  <a:txBody>
                    <a:bodyPr/>
                    <a:lstStyle/>
                    <a:p>
                      <a:pPr marL="0" algn="ctr" defTabSz="914400" rtl="0" eaLnBrk="1" fontAlgn="ctr" latinLnBrk="0" hangingPunct="1"/>
                      <a:r>
                        <a:rPr lang="es-CO" sz="1600" u="none" strike="noStrike" kern="1200" noProof="0" dirty="0">
                          <a:effectLst/>
                        </a:rPr>
                        <a:t>Lesionados </a:t>
                      </a:r>
                      <a:endParaRPr lang="es-CO" sz="1600" b="0" i="0" u="none" strike="noStrike" kern="1200" noProof="0" dirty="0">
                        <a:solidFill>
                          <a:schemeClr val="tx1"/>
                        </a:solidFill>
                        <a:effectLst/>
                        <a:latin typeface="Arial Narrow" panose="020B0606020202030204" pitchFamily="34" charset="0"/>
                        <a:ea typeface="+mn-ea"/>
                        <a:cs typeface="+mn-cs"/>
                      </a:endParaRPr>
                    </a:p>
                  </a:txBody>
                  <a:tcPr marL="9525" marR="9525" marT="9525" marB="0" anchor="ctr"/>
                </a:tc>
                <a:tc>
                  <a:txBody>
                    <a:bodyPr/>
                    <a:lstStyle/>
                    <a:p>
                      <a:pPr algn="ctr" fontAlgn="ctr"/>
                      <a:r>
                        <a:rPr lang="es-CO" sz="1400" b="0" i="0" u="none" strike="noStrike" noProof="0" dirty="0">
                          <a:effectLst/>
                          <a:latin typeface="Arial Narrow" panose="020B0606020202030204" pitchFamily="34" charset="0"/>
                        </a:rPr>
                        <a:t>39</a:t>
                      </a:r>
                    </a:p>
                  </a:txBody>
                  <a:tcPr marL="9525" marR="9525" marT="9525" marB="0" anchor="ctr"/>
                </a:tc>
                <a:tc>
                  <a:txBody>
                    <a:bodyPr/>
                    <a:lstStyle/>
                    <a:p>
                      <a:pPr algn="ctr" fontAlgn="ctr"/>
                      <a:r>
                        <a:rPr lang="es-CO" sz="1400" b="0" i="0" u="none" strike="noStrike" noProof="0" dirty="0">
                          <a:effectLst/>
                          <a:latin typeface="Arial Narrow" panose="020B0606020202030204" pitchFamily="34" charset="0"/>
                        </a:rPr>
                        <a:t>45</a:t>
                      </a:r>
                    </a:p>
                  </a:txBody>
                  <a:tcPr marL="9525" marR="9525" marT="9525" marB="0" anchor="ctr"/>
                </a:tc>
                <a:tc>
                  <a:txBody>
                    <a:bodyPr/>
                    <a:lstStyle/>
                    <a:p>
                      <a:pPr algn="ctr" fontAlgn="ctr"/>
                      <a:r>
                        <a:rPr lang="es-CO" sz="1400" b="0" i="0" u="none" strike="noStrike" noProof="0" dirty="0">
                          <a:effectLst/>
                          <a:latin typeface="Arial Narrow" panose="020B0606020202030204" pitchFamily="34" charset="0"/>
                        </a:rPr>
                        <a:t>6</a:t>
                      </a:r>
                    </a:p>
                  </a:txBody>
                  <a:tcPr marL="9525" marR="9525" marT="9525" marB="0" anchor="ctr"/>
                </a:tc>
                <a:tc>
                  <a:txBody>
                    <a:bodyPr/>
                    <a:lstStyle/>
                    <a:p>
                      <a:pPr algn="ctr" fontAlgn="ctr"/>
                      <a:r>
                        <a:rPr lang="es-CO" sz="1400" b="1" i="0" u="none" strike="noStrike" noProof="0" dirty="0">
                          <a:solidFill>
                            <a:srgbClr val="FF0000"/>
                          </a:solidFill>
                          <a:effectLst/>
                          <a:latin typeface="Arial Narrow" panose="020B0606020202030204" pitchFamily="34" charset="0"/>
                        </a:rPr>
                        <a:t>15%</a:t>
                      </a:r>
                    </a:p>
                  </a:txBody>
                  <a:tcPr marL="9525" marR="9525" marT="9525" marB="0" anchor="ctr"/>
                </a:tc>
                <a:extLst>
                  <a:ext uri="{0D108BD9-81ED-4DB2-BD59-A6C34878D82A}">
                    <a16:rowId xmlns:a16="http://schemas.microsoft.com/office/drawing/2014/main" xmlns="" val="10003"/>
                  </a:ext>
                </a:extLst>
              </a:tr>
            </a:tbl>
          </a:graphicData>
        </a:graphic>
      </p:graphicFrame>
      <p:graphicFrame>
        <p:nvGraphicFramePr>
          <p:cNvPr id="15" name="Tabla 14"/>
          <p:cNvGraphicFramePr>
            <a:graphicFrameLocks noGrp="1"/>
          </p:cNvGraphicFramePr>
          <p:nvPr>
            <p:extLst>
              <p:ext uri="{D42A27DB-BD31-4B8C-83A1-F6EECF244321}">
                <p14:modId xmlns:p14="http://schemas.microsoft.com/office/powerpoint/2010/main" val="1708128993"/>
              </p:ext>
            </p:extLst>
          </p:nvPr>
        </p:nvGraphicFramePr>
        <p:xfrm>
          <a:off x="3238342" y="4258370"/>
          <a:ext cx="5689600" cy="1316906"/>
        </p:xfrm>
        <a:graphic>
          <a:graphicData uri="http://schemas.openxmlformats.org/drawingml/2006/table">
            <a:tbl>
              <a:tblPr>
                <a:tableStyleId>{9D7B26C5-4107-4FEC-AEDC-1716B250A1EF}</a:tableStyleId>
              </a:tblPr>
              <a:tblGrid>
                <a:gridCol w="1879600">
                  <a:extLst>
                    <a:ext uri="{9D8B030D-6E8A-4147-A177-3AD203B41FA5}">
                      <a16:colId xmlns:a16="http://schemas.microsoft.com/office/drawing/2014/main" xmlns="" val="20000"/>
                    </a:ext>
                  </a:extLst>
                </a:gridCol>
                <a:gridCol w="952500">
                  <a:extLst>
                    <a:ext uri="{9D8B030D-6E8A-4147-A177-3AD203B41FA5}">
                      <a16:colId xmlns:a16="http://schemas.microsoft.com/office/drawing/2014/main" xmlns="" val="20001"/>
                    </a:ext>
                  </a:extLst>
                </a:gridCol>
                <a:gridCol w="952500">
                  <a:extLst>
                    <a:ext uri="{9D8B030D-6E8A-4147-A177-3AD203B41FA5}">
                      <a16:colId xmlns:a16="http://schemas.microsoft.com/office/drawing/2014/main" xmlns="" val="20002"/>
                    </a:ext>
                  </a:extLst>
                </a:gridCol>
                <a:gridCol w="952500">
                  <a:extLst>
                    <a:ext uri="{9D8B030D-6E8A-4147-A177-3AD203B41FA5}">
                      <a16:colId xmlns:a16="http://schemas.microsoft.com/office/drawing/2014/main" xmlns="" val="20003"/>
                    </a:ext>
                  </a:extLst>
                </a:gridCol>
                <a:gridCol w="952500">
                  <a:extLst>
                    <a:ext uri="{9D8B030D-6E8A-4147-A177-3AD203B41FA5}">
                      <a16:colId xmlns:a16="http://schemas.microsoft.com/office/drawing/2014/main" xmlns="" val="20004"/>
                    </a:ext>
                  </a:extLst>
                </a:gridCol>
              </a:tblGrid>
              <a:tr h="31539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600" b="1" u="none" strike="noStrike" kern="1200" noProof="0" dirty="0">
                          <a:solidFill>
                            <a:schemeClr val="tx1"/>
                          </a:solidFill>
                          <a:effectLst/>
                          <a:latin typeface="+mn-lt"/>
                          <a:ea typeface="+mn-ea"/>
                          <a:cs typeface="+mn-cs"/>
                        </a:rPr>
                        <a:t> Zona Rural</a:t>
                      </a:r>
                    </a:p>
                    <a:p>
                      <a:pPr marL="0" algn="l" defTabSz="914400" rtl="0" eaLnBrk="1" fontAlgn="ctr" latinLnBrk="0" hangingPunct="1"/>
                      <a:endParaRPr lang="es-CO" sz="1600" b="1" u="none" strike="noStrike" kern="1200" noProof="0" dirty="0">
                        <a:solidFill>
                          <a:schemeClr val="tx1"/>
                        </a:solidFill>
                        <a:effectLst/>
                        <a:latin typeface="+mn-lt"/>
                        <a:ea typeface="+mn-ea"/>
                        <a:cs typeface="+mn-cs"/>
                      </a:endParaRPr>
                    </a:p>
                  </a:txBody>
                  <a:tcPr marL="9525" marR="9525" marT="9525" marB="0" anchor="ctr"/>
                </a:tc>
                <a:tc>
                  <a:txBody>
                    <a:bodyPr/>
                    <a:lstStyle/>
                    <a:p>
                      <a:pPr algn="ctr" fontAlgn="ctr"/>
                      <a:r>
                        <a:rPr lang="es-CO" sz="1400" b="1" i="0" u="none" strike="noStrike" noProof="0" dirty="0">
                          <a:solidFill>
                            <a:schemeClr val="tx1"/>
                          </a:solidFill>
                          <a:effectLst/>
                          <a:latin typeface="Arial" panose="020B0604020202020204" pitchFamily="34" charset="0"/>
                        </a:rPr>
                        <a:t>2023</a:t>
                      </a:r>
                    </a:p>
                  </a:txBody>
                  <a:tcPr marL="9525" marR="9525" marT="9525" marB="0" anchor="ctr"/>
                </a:tc>
                <a:tc>
                  <a:txBody>
                    <a:bodyPr/>
                    <a:lstStyle/>
                    <a:p>
                      <a:pPr algn="ctr" fontAlgn="ctr"/>
                      <a:r>
                        <a:rPr lang="es-CO" sz="1400" b="1" i="0" u="none" strike="noStrike" noProof="0" dirty="0">
                          <a:solidFill>
                            <a:schemeClr val="tx1"/>
                          </a:solidFill>
                          <a:effectLst/>
                          <a:latin typeface="Arial" panose="020B0604020202020204" pitchFamily="34" charset="0"/>
                        </a:rPr>
                        <a:t>2024</a:t>
                      </a:r>
                    </a:p>
                  </a:txBody>
                  <a:tcPr marL="9525" marR="9525" marT="9525" marB="0" anchor="ctr"/>
                </a:tc>
                <a:tc>
                  <a:txBody>
                    <a:bodyPr/>
                    <a:lstStyle/>
                    <a:p>
                      <a:pPr algn="ctr" fontAlgn="ctr"/>
                      <a:r>
                        <a:rPr lang="es-CO" sz="1400" b="1" i="0" u="none" strike="noStrike" noProof="0" dirty="0" err="1">
                          <a:solidFill>
                            <a:schemeClr val="tx1"/>
                          </a:solidFill>
                          <a:effectLst/>
                          <a:latin typeface="Arial" panose="020B0604020202020204" pitchFamily="34" charset="0"/>
                        </a:rPr>
                        <a:t>Abs</a:t>
                      </a:r>
                      <a:endParaRPr lang="es-CO" sz="1400" b="1" i="0" u="none" strike="noStrike" noProof="0" dirty="0">
                        <a:solidFill>
                          <a:schemeClr val="tx1"/>
                        </a:solidFill>
                        <a:effectLst/>
                        <a:latin typeface="Arial" panose="020B0604020202020204" pitchFamily="34" charset="0"/>
                      </a:endParaRPr>
                    </a:p>
                  </a:txBody>
                  <a:tcPr marL="9525" marR="9525" marT="9525" marB="0" anchor="ctr"/>
                </a:tc>
                <a:tc>
                  <a:txBody>
                    <a:bodyPr/>
                    <a:lstStyle/>
                    <a:p>
                      <a:pPr algn="ctr" fontAlgn="ctr"/>
                      <a:r>
                        <a:rPr lang="es-CO" sz="1400" b="1" i="0" u="none" strike="noStrike" noProof="0" dirty="0">
                          <a:solidFill>
                            <a:schemeClr val="tx1"/>
                          </a:solidFill>
                          <a:effectLst/>
                          <a:latin typeface="Arial" panose="020B0604020202020204" pitchFamily="34" charset="0"/>
                        </a:rPr>
                        <a:t>%</a:t>
                      </a:r>
                    </a:p>
                  </a:txBody>
                  <a:tcPr marL="9525" marR="9525" marT="9525" marB="0" anchor="ctr"/>
                </a:tc>
                <a:extLst>
                  <a:ext uri="{0D108BD9-81ED-4DB2-BD59-A6C34878D82A}">
                    <a16:rowId xmlns:a16="http://schemas.microsoft.com/office/drawing/2014/main" xmlns="" val="10000"/>
                  </a:ext>
                </a:extLst>
              </a:tr>
              <a:tr h="200025">
                <a:tc>
                  <a:txBody>
                    <a:bodyPr/>
                    <a:lstStyle/>
                    <a:p>
                      <a:pPr marL="0" algn="l" defTabSz="914400" rtl="0" eaLnBrk="1" fontAlgn="ctr" latinLnBrk="0" hangingPunct="1"/>
                      <a:r>
                        <a:rPr lang="es-CO" sz="1600" u="none" strike="noStrike" kern="1200" noProof="0" dirty="0">
                          <a:solidFill>
                            <a:schemeClr val="tx1"/>
                          </a:solidFill>
                          <a:effectLst/>
                          <a:latin typeface="+mn-lt"/>
                          <a:ea typeface="+mn-ea"/>
                          <a:cs typeface="+mn-cs"/>
                        </a:rPr>
                        <a:t>Accidentes </a:t>
                      </a:r>
                    </a:p>
                  </a:txBody>
                  <a:tcPr marL="9525" marR="9525" marT="9525" marB="0" anchor="ctr"/>
                </a:tc>
                <a:tc>
                  <a:txBody>
                    <a:bodyPr/>
                    <a:lstStyle/>
                    <a:p>
                      <a:pPr algn="ctr" fontAlgn="ctr"/>
                      <a:r>
                        <a:rPr lang="es-CO" sz="1400" b="0" i="0" u="none" strike="noStrike" noProof="0" dirty="0">
                          <a:effectLst/>
                          <a:latin typeface="Arial Narrow" panose="020B0606020202030204" pitchFamily="34" charset="0"/>
                        </a:rPr>
                        <a:t>2</a:t>
                      </a:r>
                    </a:p>
                  </a:txBody>
                  <a:tcPr marL="9525" marR="9525" marT="9525" marB="0" anchor="ctr"/>
                </a:tc>
                <a:tc>
                  <a:txBody>
                    <a:bodyPr/>
                    <a:lstStyle/>
                    <a:p>
                      <a:pPr algn="ctr" fontAlgn="ctr"/>
                      <a:r>
                        <a:rPr lang="es-CO" sz="1400" b="0" i="0" u="none" strike="noStrike" noProof="0" dirty="0">
                          <a:effectLst/>
                          <a:latin typeface="Arial Narrow" panose="020B0606020202030204" pitchFamily="34" charset="0"/>
                        </a:rPr>
                        <a:t>0</a:t>
                      </a:r>
                    </a:p>
                  </a:txBody>
                  <a:tcPr marL="9525" marR="9525" marT="9525" marB="0" anchor="ctr"/>
                </a:tc>
                <a:tc>
                  <a:txBody>
                    <a:bodyPr/>
                    <a:lstStyle/>
                    <a:p>
                      <a:pPr algn="ctr" fontAlgn="ctr"/>
                      <a:r>
                        <a:rPr lang="es-CO" sz="1400" b="0" i="0" u="none" strike="noStrike" noProof="0" dirty="0">
                          <a:effectLst/>
                          <a:latin typeface="Arial Narrow" panose="020B0606020202030204" pitchFamily="34" charset="0"/>
                        </a:rPr>
                        <a:t>-2</a:t>
                      </a:r>
                    </a:p>
                  </a:txBody>
                  <a:tcPr marL="9525" marR="9525" marT="9525" marB="0" anchor="ctr"/>
                </a:tc>
                <a:tc>
                  <a:txBody>
                    <a:bodyPr/>
                    <a:lstStyle/>
                    <a:p>
                      <a:pPr algn="ctr" fontAlgn="ctr"/>
                      <a:r>
                        <a:rPr lang="es-CO" sz="1400" b="1" i="0" u="none" strike="noStrike" noProof="0" dirty="0">
                          <a:effectLst/>
                          <a:latin typeface="Arial Narrow" panose="020B0606020202030204" pitchFamily="34" charset="0"/>
                        </a:rPr>
                        <a:t>-100%</a:t>
                      </a:r>
                    </a:p>
                  </a:txBody>
                  <a:tcPr marL="9525" marR="9525" marT="9525" marB="0" anchor="ctr"/>
                </a:tc>
                <a:extLst>
                  <a:ext uri="{0D108BD9-81ED-4DB2-BD59-A6C34878D82A}">
                    <a16:rowId xmlns:a16="http://schemas.microsoft.com/office/drawing/2014/main" xmlns="" val="10001"/>
                  </a:ext>
                </a:extLst>
              </a:tr>
              <a:tr h="312971">
                <a:tc>
                  <a:txBody>
                    <a:bodyPr/>
                    <a:lstStyle/>
                    <a:p>
                      <a:pPr marL="0" algn="l" defTabSz="914400" rtl="0" eaLnBrk="1" fontAlgn="ctr" latinLnBrk="0" hangingPunct="1"/>
                      <a:r>
                        <a:rPr lang="es-CO" sz="1600" u="none" strike="noStrike" kern="1200" noProof="0" dirty="0">
                          <a:solidFill>
                            <a:schemeClr val="tx1"/>
                          </a:solidFill>
                          <a:effectLst/>
                          <a:latin typeface="+mn-lt"/>
                          <a:ea typeface="+mn-ea"/>
                          <a:cs typeface="+mn-cs"/>
                        </a:rPr>
                        <a:t>Muertos</a:t>
                      </a:r>
                    </a:p>
                  </a:txBody>
                  <a:tcPr marL="9525" marR="9525" marT="9525" marB="0" anchor="ctr"/>
                </a:tc>
                <a:tc>
                  <a:txBody>
                    <a:bodyPr/>
                    <a:lstStyle/>
                    <a:p>
                      <a:pPr algn="ctr" fontAlgn="ctr"/>
                      <a:r>
                        <a:rPr lang="es-CO" sz="1400" b="0" i="0" u="none" strike="noStrike" noProof="0" dirty="0">
                          <a:effectLst/>
                          <a:latin typeface="Arial Narrow" panose="020B0606020202030204" pitchFamily="34" charset="0"/>
                        </a:rPr>
                        <a:t>2</a:t>
                      </a:r>
                    </a:p>
                  </a:txBody>
                  <a:tcPr marL="9525" marR="9525" marT="9525" marB="0" anchor="ctr"/>
                </a:tc>
                <a:tc>
                  <a:txBody>
                    <a:bodyPr/>
                    <a:lstStyle/>
                    <a:p>
                      <a:pPr algn="ctr" fontAlgn="ctr"/>
                      <a:r>
                        <a:rPr lang="es-CO" sz="1400" b="0" i="0" u="none" strike="noStrike" noProof="0" dirty="0">
                          <a:effectLst/>
                          <a:latin typeface="Arial Narrow" panose="020B0606020202030204" pitchFamily="34" charset="0"/>
                        </a:rPr>
                        <a:t>0</a:t>
                      </a:r>
                    </a:p>
                  </a:txBody>
                  <a:tcPr marL="9525" marR="9525" marT="9525" marB="0" anchor="ctr"/>
                </a:tc>
                <a:tc>
                  <a:txBody>
                    <a:bodyPr/>
                    <a:lstStyle/>
                    <a:p>
                      <a:pPr algn="ctr" fontAlgn="ctr"/>
                      <a:r>
                        <a:rPr lang="es-CO" sz="1400" b="0" i="0" u="none" strike="noStrike" noProof="0" dirty="0">
                          <a:effectLst/>
                          <a:latin typeface="Arial Narrow" panose="020B0606020202030204" pitchFamily="34" charset="0"/>
                        </a:rPr>
                        <a:t>-2</a:t>
                      </a:r>
                    </a:p>
                  </a:txBody>
                  <a:tcPr marL="9525" marR="9525" marT="9525" marB="0" anchor="ctr"/>
                </a:tc>
                <a:tc>
                  <a:txBody>
                    <a:bodyPr/>
                    <a:lstStyle/>
                    <a:p>
                      <a:pPr algn="ctr" fontAlgn="ctr"/>
                      <a:r>
                        <a:rPr lang="es-CO" sz="1400" b="1" i="0" u="none" strike="noStrike" noProof="0" dirty="0">
                          <a:effectLst/>
                          <a:latin typeface="Arial Narrow" panose="020B0606020202030204" pitchFamily="34" charset="0"/>
                        </a:rPr>
                        <a:t>-100%</a:t>
                      </a:r>
                    </a:p>
                  </a:txBody>
                  <a:tcPr marL="9525" marR="9525" marT="9525" marB="0" anchor="ctr"/>
                </a:tc>
                <a:extLst>
                  <a:ext uri="{0D108BD9-81ED-4DB2-BD59-A6C34878D82A}">
                    <a16:rowId xmlns:a16="http://schemas.microsoft.com/office/drawing/2014/main" xmlns="" val="10002"/>
                  </a:ext>
                </a:extLst>
              </a:tr>
              <a:tr h="200025">
                <a:tc>
                  <a:txBody>
                    <a:bodyPr/>
                    <a:lstStyle/>
                    <a:p>
                      <a:pPr marL="0" algn="l" defTabSz="914400" rtl="0" eaLnBrk="1" fontAlgn="ctr" latinLnBrk="0" hangingPunct="1"/>
                      <a:r>
                        <a:rPr lang="es-CO" sz="1600" u="none" strike="noStrike" kern="1200" noProof="0" dirty="0">
                          <a:solidFill>
                            <a:schemeClr val="tx1"/>
                          </a:solidFill>
                          <a:effectLst/>
                          <a:latin typeface="+mn-lt"/>
                          <a:ea typeface="+mn-ea"/>
                          <a:cs typeface="+mn-cs"/>
                        </a:rPr>
                        <a:t>Lesionados </a:t>
                      </a:r>
                    </a:p>
                  </a:txBody>
                  <a:tcPr marL="9525" marR="9525" marT="9525" marB="0" anchor="ctr"/>
                </a:tc>
                <a:tc>
                  <a:txBody>
                    <a:bodyPr/>
                    <a:lstStyle/>
                    <a:p>
                      <a:pPr algn="ctr" fontAlgn="ctr"/>
                      <a:r>
                        <a:rPr lang="es-CO" sz="1400" b="0" i="0" u="none" strike="noStrike" noProof="0" dirty="0">
                          <a:effectLst/>
                          <a:latin typeface="Arial Narrow" panose="020B0606020202030204" pitchFamily="34" charset="0"/>
                        </a:rPr>
                        <a:t>1</a:t>
                      </a:r>
                    </a:p>
                  </a:txBody>
                  <a:tcPr marL="9525" marR="9525" marT="9525" marB="0" anchor="ctr"/>
                </a:tc>
                <a:tc>
                  <a:txBody>
                    <a:bodyPr/>
                    <a:lstStyle/>
                    <a:p>
                      <a:pPr algn="ctr" fontAlgn="ctr"/>
                      <a:r>
                        <a:rPr lang="es-CO" sz="1400" b="0" i="0" u="none" strike="noStrike" noProof="0" dirty="0">
                          <a:effectLst/>
                          <a:latin typeface="Arial Narrow" panose="020B0606020202030204" pitchFamily="34" charset="0"/>
                        </a:rPr>
                        <a:t>0</a:t>
                      </a:r>
                    </a:p>
                  </a:txBody>
                  <a:tcPr marL="9525" marR="9525" marT="9525" marB="0" anchor="ctr"/>
                </a:tc>
                <a:tc>
                  <a:txBody>
                    <a:bodyPr/>
                    <a:lstStyle/>
                    <a:p>
                      <a:pPr algn="ctr" fontAlgn="ctr"/>
                      <a:r>
                        <a:rPr lang="es-CO" sz="1400" b="0" i="0" u="none" strike="noStrike" noProof="0" dirty="0">
                          <a:effectLst/>
                          <a:latin typeface="Arial Narrow" panose="020B0606020202030204" pitchFamily="34" charset="0"/>
                        </a:rPr>
                        <a:t>-1</a:t>
                      </a:r>
                    </a:p>
                  </a:txBody>
                  <a:tcPr marL="9525" marR="9525" marT="9525" marB="0" anchor="ctr"/>
                </a:tc>
                <a:tc>
                  <a:txBody>
                    <a:bodyPr/>
                    <a:lstStyle/>
                    <a:p>
                      <a:pPr algn="ctr" fontAlgn="ctr"/>
                      <a:r>
                        <a:rPr lang="es-CO" sz="1400" b="1" i="0" u="none" strike="noStrike" noProof="0" dirty="0">
                          <a:effectLst/>
                          <a:latin typeface="Arial Narrow" panose="020B0606020202030204" pitchFamily="34" charset="0"/>
                        </a:rPr>
                        <a:t>-100%</a:t>
                      </a:r>
                    </a:p>
                  </a:txBody>
                  <a:tcPr marL="9525" marR="9525" marT="9525" marB="0" anchor="ct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220450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o 13"/>
          <p:cNvGrpSpPr/>
          <p:nvPr/>
        </p:nvGrpSpPr>
        <p:grpSpPr>
          <a:xfrm>
            <a:off x="120761" y="5758658"/>
            <a:ext cx="1476717" cy="587208"/>
            <a:chOff x="10351607" y="5810211"/>
            <a:chExt cx="1840393" cy="1047789"/>
          </a:xfrm>
        </p:grpSpPr>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51607" y="5810211"/>
              <a:ext cx="868060" cy="1047789"/>
            </a:xfrm>
            <a:prstGeom prst="ellipse">
              <a:avLst/>
            </a:prstGeom>
          </p:spPr>
        </p:pic>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9667" y="5810211"/>
              <a:ext cx="972333" cy="997725"/>
            </a:xfrm>
            <a:prstGeom prst="ellipse">
              <a:avLst/>
            </a:prstGeom>
          </p:spPr>
        </p:pic>
      </p:grpSp>
      <p:sp>
        <p:nvSpPr>
          <p:cNvPr id="20" name="CuadroTexto 19"/>
          <p:cNvSpPr txBox="1"/>
          <p:nvPr/>
        </p:nvSpPr>
        <p:spPr>
          <a:xfrm>
            <a:off x="1597478" y="346670"/>
            <a:ext cx="5426486" cy="523220"/>
          </a:xfrm>
          <a:prstGeom prst="rect">
            <a:avLst/>
          </a:prstGeom>
          <a:noFill/>
        </p:spPr>
        <p:txBody>
          <a:bodyPr wrap="none" rtlCol="0">
            <a:spAutoFit/>
          </a:bodyPr>
          <a:lstStyle/>
          <a:p>
            <a:r>
              <a:rPr lang="es-CO" sz="2800" b="1" noProof="0" dirty="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cs typeface="Aharoni" panose="02010803020104030203" pitchFamily="2" charset="-79"/>
              </a:rPr>
              <a:t>Accidentalidad vial por día</a:t>
            </a:r>
          </a:p>
        </p:txBody>
      </p:sp>
      <p:sp>
        <p:nvSpPr>
          <p:cNvPr id="2" name="Rectángulo 1"/>
          <p:cNvSpPr/>
          <p:nvPr/>
        </p:nvSpPr>
        <p:spPr>
          <a:xfrm>
            <a:off x="0" y="306427"/>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3" name="Rectángulo 22"/>
          <p:cNvSpPr/>
          <p:nvPr/>
        </p:nvSpPr>
        <p:spPr>
          <a:xfrm>
            <a:off x="0" y="547078"/>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4" name="Rectángulo 23"/>
          <p:cNvSpPr/>
          <p:nvPr/>
        </p:nvSpPr>
        <p:spPr>
          <a:xfrm>
            <a:off x="0" y="787730"/>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5" name="Rectángulo 24"/>
          <p:cNvSpPr/>
          <p:nvPr/>
        </p:nvSpPr>
        <p:spPr>
          <a:xfrm>
            <a:off x="1177471" y="989307"/>
            <a:ext cx="1188357" cy="5161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nvGrpSpPr>
          <p:cNvPr id="3" name="Grupo 2"/>
          <p:cNvGrpSpPr/>
          <p:nvPr/>
        </p:nvGrpSpPr>
        <p:grpSpPr>
          <a:xfrm>
            <a:off x="0" y="5972786"/>
            <a:ext cx="12177486" cy="558642"/>
            <a:chOff x="0" y="5972786"/>
            <a:chExt cx="12177486" cy="558642"/>
          </a:xfrm>
        </p:grpSpPr>
        <p:sp>
          <p:nvSpPr>
            <p:cNvPr id="26" name="Rectángulo 25"/>
            <p:cNvSpPr/>
            <p:nvPr/>
          </p:nvSpPr>
          <p:spPr>
            <a:xfrm flipV="1">
              <a:off x="0" y="6473530"/>
              <a:ext cx="9202057" cy="5789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7" name="Rectángulo 26"/>
            <p:cNvSpPr/>
            <p:nvPr/>
          </p:nvSpPr>
          <p:spPr>
            <a:xfrm flipV="1">
              <a:off x="10218058" y="5972786"/>
              <a:ext cx="1959428"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8" name="Rectángulo 27"/>
            <p:cNvSpPr/>
            <p:nvPr/>
          </p:nvSpPr>
          <p:spPr>
            <a:xfrm rot="20058610" flipV="1">
              <a:off x="9134377" y="6239818"/>
              <a:ext cx="1144869"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sp>
        <p:nvSpPr>
          <p:cNvPr id="29" name="Rectángulo 28"/>
          <p:cNvSpPr/>
          <p:nvPr/>
        </p:nvSpPr>
        <p:spPr>
          <a:xfrm rot="18655186" flipV="1">
            <a:off x="11101854" y="481955"/>
            <a:ext cx="1296521"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0" name="Rectángulo 29"/>
          <p:cNvSpPr/>
          <p:nvPr/>
        </p:nvSpPr>
        <p:spPr>
          <a:xfrm>
            <a:off x="10130973" y="955534"/>
            <a:ext cx="1188357" cy="5161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1" name="Rectángulo 30"/>
          <p:cNvSpPr/>
          <p:nvPr/>
        </p:nvSpPr>
        <p:spPr>
          <a:xfrm>
            <a:off x="9419771" y="6212424"/>
            <a:ext cx="2772229" cy="369332"/>
          </a:xfrm>
          <a:prstGeom prst="rect">
            <a:avLst/>
          </a:prstGeom>
          <a:noFill/>
        </p:spPr>
        <p:txBody>
          <a:bodyPr wrap="square" lIns="91440" tIns="45720" rIns="91440" bIns="45720">
            <a:spAutoFit/>
          </a:bodyPr>
          <a:lstStyle/>
          <a:p>
            <a:pPr algn="ctr"/>
            <a:r>
              <a:rPr lang="es-CO" b="1" cap="none" spc="0" noProof="0" dirty="0">
                <a:ln w="9525">
                  <a:solidFill>
                    <a:srgbClr val="002060"/>
                  </a:solidFill>
                  <a:prstDash val="solid"/>
                </a:ln>
                <a:solidFill>
                  <a:srgbClr val="002060"/>
                </a:solidFill>
                <a:effectLst>
                  <a:outerShdw blurRad="38100" dist="38100" dir="2700000" algn="tl">
                    <a:srgbClr val="000000">
                      <a:alpha val="43137"/>
                    </a:srgbClr>
                  </a:outerShdw>
                </a:effectLst>
                <a:latin typeface="+mj-lt"/>
              </a:rPr>
              <a:t>Secretaria de Tránsito </a:t>
            </a:r>
          </a:p>
        </p:txBody>
      </p:sp>
      <p:sp>
        <p:nvSpPr>
          <p:cNvPr id="5" name="Elipse 4"/>
          <p:cNvSpPr/>
          <p:nvPr/>
        </p:nvSpPr>
        <p:spPr>
          <a:xfrm>
            <a:off x="9970803" y="-729010"/>
            <a:ext cx="2744219" cy="2685143"/>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Rectángulo 5"/>
          <p:cNvSpPr/>
          <p:nvPr/>
        </p:nvSpPr>
        <p:spPr>
          <a:xfrm>
            <a:off x="9027886" y="-1190171"/>
            <a:ext cx="4484914" cy="1146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2" name="Rectángulo 31"/>
          <p:cNvSpPr/>
          <p:nvPr/>
        </p:nvSpPr>
        <p:spPr>
          <a:xfrm rot="16200000">
            <a:off x="10557011" y="1576737"/>
            <a:ext cx="4484914" cy="1146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aphicFrame>
        <p:nvGraphicFramePr>
          <p:cNvPr id="4" name="Gráfico 3">
            <a:extLst>
              <a:ext uri="{FF2B5EF4-FFF2-40B4-BE49-F238E27FC236}">
                <a16:creationId xmlns:a16="http://schemas.microsoft.com/office/drawing/2014/main" xmlns="" id="{00000000-0008-0000-0100-000007000000}"/>
              </a:ext>
            </a:extLst>
          </p:cNvPr>
          <p:cNvGraphicFramePr>
            <a:graphicFrameLocks/>
          </p:cNvGraphicFramePr>
          <p:nvPr>
            <p:extLst>
              <p:ext uri="{D42A27DB-BD31-4B8C-83A1-F6EECF244321}">
                <p14:modId xmlns:p14="http://schemas.microsoft.com/office/powerpoint/2010/main" val="2517457258"/>
              </p:ext>
            </p:extLst>
          </p:nvPr>
        </p:nvGraphicFramePr>
        <p:xfrm>
          <a:off x="175888" y="1334535"/>
          <a:ext cx="11012812" cy="423515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93816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o 13"/>
          <p:cNvGrpSpPr/>
          <p:nvPr/>
        </p:nvGrpSpPr>
        <p:grpSpPr>
          <a:xfrm>
            <a:off x="120761" y="5758658"/>
            <a:ext cx="1476717" cy="587208"/>
            <a:chOff x="10351607" y="5810211"/>
            <a:chExt cx="1840393" cy="1047789"/>
          </a:xfrm>
        </p:grpSpPr>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51607" y="5810211"/>
              <a:ext cx="868060" cy="1047789"/>
            </a:xfrm>
            <a:prstGeom prst="ellipse">
              <a:avLst/>
            </a:prstGeom>
          </p:spPr>
        </p:pic>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9667" y="5810211"/>
              <a:ext cx="972333" cy="997725"/>
            </a:xfrm>
            <a:prstGeom prst="ellipse">
              <a:avLst/>
            </a:prstGeom>
          </p:spPr>
        </p:pic>
      </p:grpSp>
      <p:sp>
        <p:nvSpPr>
          <p:cNvPr id="20" name="CuadroTexto 19"/>
          <p:cNvSpPr txBox="1"/>
          <p:nvPr/>
        </p:nvSpPr>
        <p:spPr>
          <a:xfrm>
            <a:off x="1597478" y="346670"/>
            <a:ext cx="5709961" cy="523220"/>
          </a:xfrm>
          <a:prstGeom prst="rect">
            <a:avLst/>
          </a:prstGeom>
          <a:noFill/>
        </p:spPr>
        <p:txBody>
          <a:bodyPr wrap="none" rtlCol="0">
            <a:spAutoFit/>
          </a:bodyPr>
          <a:lstStyle/>
          <a:p>
            <a:r>
              <a:rPr lang="es-CO" sz="2800" b="1" noProof="0" dirty="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cs typeface="Aharoni" panose="02010803020104030203" pitchFamily="2" charset="-79"/>
              </a:rPr>
              <a:t>Accidentalidad vial por hora</a:t>
            </a:r>
          </a:p>
        </p:txBody>
      </p:sp>
      <p:sp>
        <p:nvSpPr>
          <p:cNvPr id="2" name="Rectángulo 1"/>
          <p:cNvSpPr/>
          <p:nvPr/>
        </p:nvSpPr>
        <p:spPr>
          <a:xfrm>
            <a:off x="0" y="306427"/>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3" name="Rectángulo 22"/>
          <p:cNvSpPr/>
          <p:nvPr/>
        </p:nvSpPr>
        <p:spPr>
          <a:xfrm>
            <a:off x="0" y="547078"/>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4" name="Rectángulo 23"/>
          <p:cNvSpPr/>
          <p:nvPr/>
        </p:nvSpPr>
        <p:spPr>
          <a:xfrm>
            <a:off x="0" y="787730"/>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5" name="Rectángulo 24"/>
          <p:cNvSpPr/>
          <p:nvPr/>
        </p:nvSpPr>
        <p:spPr>
          <a:xfrm>
            <a:off x="1177471" y="989307"/>
            <a:ext cx="1188357" cy="5161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nvGrpSpPr>
          <p:cNvPr id="3" name="Grupo 2"/>
          <p:cNvGrpSpPr/>
          <p:nvPr/>
        </p:nvGrpSpPr>
        <p:grpSpPr>
          <a:xfrm>
            <a:off x="0" y="5972786"/>
            <a:ext cx="12177486" cy="558642"/>
            <a:chOff x="0" y="5972786"/>
            <a:chExt cx="12177486" cy="558642"/>
          </a:xfrm>
        </p:grpSpPr>
        <p:sp>
          <p:nvSpPr>
            <p:cNvPr id="26" name="Rectángulo 25"/>
            <p:cNvSpPr/>
            <p:nvPr/>
          </p:nvSpPr>
          <p:spPr>
            <a:xfrm flipV="1">
              <a:off x="0" y="6473530"/>
              <a:ext cx="9202057" cy="5789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7" name="Rectángulo 26"/>
            <p:cNvSpPr/>
            <p:nvPr/>
          </p:nvSpPr>
          <p:spPr>
            <a:xfrm flipV="1">
              <a:off x="10218058" y="5972786"/>
              <a:ext cx="1959428"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8" name="Rectángulo 27"/>
            <p:cNvSpPr/>
            <p:nvPr/>
          </p:nvSpPr>
          <p:spPr>
            <a:xfrm rot="20058610" flipV="1">
              <a:off x="9134377" y="6239818"/>
              <a:ext cx="1144869"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sp>
        <p:nvSpPr>
          <p:cNvPr id="29" name="Rectángulo 28"/>
          <p:cNvSpPr/>
          <p:nvPr/>
        </p:nvSpPr>
        <p:spPr>
          <a:xfrm rot="18655186" flipV="1">
            <a:off x="11101854" y="481955"/>
            <a:ext cx="1296521"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0" name="Rectángulo 29"/>
          <p:cNvSpPr/>
          <p:nvPr/>
        </p:nvSpPr>
        <p:spPr>
          <a:xfrm>
            <a:off x="10130973" y="955534"/>
            <a:ext cx="1188357" cy="5161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1" name="Rectángulo 30"/>
          <p:cNvSpPr/>
          <p:nvPr/>
        </p:nvSpPr>
        <p:spPr>
          <a:xfrm>
            <a:off x="9419771" y="6212424"/>
            <a:ext cx="2772229" cy="369332"/>
          </a:xfrm>
          <a:prstGeom prst="rect">
            <a:avLst/>
          </a:prstGeom>
          <a:noFill/>
        </p:spPr>
        <p:txBody>
          <a:bodyPr wrap="square" lIns="91440" tIns="45720" rIns="91440" bIns="45720">
            <a:spAutoFit/>
          </a:bodyPr>
          <a:lstStyle/>
          <a:p>
            <a:pPr algn="ctr"/>
            <a:r>
              <a:rPr lang="es-CO" b="1" cap="none" spc="0" noProof="0" dirty="0">
                <a:ln w="9525">
                  <a:solidFill>
                    <a:srgbClr val="002060"/>
                  </a:solidFill>
                  <a:prstDash val="solid"/>
                </a:ln>
                <a:solidFill>
                  <a:srgbClr val="002060"/>
                </a:solidFill>
                <a:effectLst>
                  <a:outerShdw blurRad="38100" dist="38100" dir="2700000" algn="tl">
                    <a:srgbClr val="000000">
                      <a:alpha val="43137"/>
                    </a:srgbClr>
                  </a:outerShdw>
                </a:effectLst>
                <a:latin typeface="+mj-lt"/>
              </a:rPr>
              <a:t>Secretaria de Tránsito </a:t>
            </a:r>
          </a:p>
        </p:txBody>
      </p:sp>
      <p:sp>
        <p:nvSpPr>
          <p:cNvPr id="5" name="Elipse 4"/>
          <p:cNvSpPr/>
          <p:nvPr/>
        </p:nvSpPr>
        <p:spPr>
          <a:xfrm>
            <a:off x="9970803" y="-729010"/>
            <a:ext cx="2744219" cy="2685143"/>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Rectángulo 5"/>
          <p:cNvSpPr/>
          <p:nvPr/>
        </p:nvSpPr>
        <p:spPr>
          <a:xfrm>
            <a:off x="9027886" y="-1190171"/>
            <a:ext cx="4484914" cy="1146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2" name="Rectángulo 31"/>
          <p:cNvSpPr/>
          <p:nvPr/>
        </p:nvSpPr>
        <p:spPr>
          <a:xfrm rot="16200000">
            <a:off x="10557011" y="1576737"/>
            <a:ext cx="4484914" cy="1146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aphicFrame>
        <p:nvGraphicFramePr>
          <p:cNvPr id="4" name="Gráfico 3">
            <a:extLst>
              <a:ext uri="{FF2B5EF4-FFF2-40B4-BE49-F238E27FC236}">
                <a16:creationId xmlns:a16="http://schemas.microsoft.com/office/drawing/2014/main" xmlns="" id="{00000000-0008-0000-0100-00000D000000}"/>
              </a:ext>
            </a:extLst>
          </p:cNvPr>
          <p:cNvGraphicFramePr>
            <a:graphicFrameLocks/>
          </p:cNvGraphicFramePr>
          <p:nvPr>
            <p:extLst>
              <p:ext uri="{D42A27DB-BD31-4B8C-83A1-F6EECF244321}">
                <p14:modId xmlns:p14="http://schemas.microsoft.com/office/powerpoint/2010/main" val="1068620969"/>
              </p:ext>
            </p:extLst>
          </p:nvPr>
        </p:nvGraphicFramePr>
        <p:xfrm>
          <a:off x="422910" y="1378075"/>
          <a:ext cx="10607040" cy="42529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42372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o 13"/>
          <p:cNvGrpSpPr/>
          <p:nvPr/>
        </p:nvGrpSpPr>
        <p:grpSpPr>
          <a:xfrm>
            <a:off x="120761" y="5758658"/>
            <a:ext cx="1476717" cy="587208"/>
            <a:chOff x="10351607" y="5810211"/>
            <a:chExt cx="1840393" cy="1047789"/>
          </a:xfrm>
        </p:grpSpPr>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51607" y="5810211"/>
              <a:ext cx="868060" cy="1047789"/>
            </a:xfrm>
            <a:prstGeom prst="ellipse">
              <a:avLst/>
            </a:prstGeom>
          </p:spPr>
        </p:pic>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9667" y="5810211"/>
              <a:ext cx="972333" cy="997725"/>
            </a:xfrm>
            <a:prstGeom prst="ellipse">
              <a:avLst/>
            </a:prstGeom>
          </p:spPr>
        </p:pic>
      </p:grpSp>
      <p:sp>
        <p:nvSpPr>
          <p:cNvPr id="20" name="CuadroTexto 19"/>
          <p:cNvSpPr txBox="1"/>
          <p:nvPr/>
        </p:nvSpPr>
        <p:spPr>
          <a:xfrm>
            <a:off x="1597478" y="346670"/>
            <a:ext cx="9393918" cy="523220"/>
          </a:xfrm>
          <a:prstGeom prst="rect">
            <a:avLst/>
          </a:prstGeom>
          <a:noFill/>
        </p:spPr>
        <p:txBody>
          <a:bodyPr wrap="none" rtlCol="0">
            <a:spAutoFit/>
          </a:bodyPr>
          <a:lstStyle/>
          <a:p>
            <a:r>
              <a:rPr lang="es-CO" sz="2800" b="1" noProof="0" dirty="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cs typeface="Aharoni" panose="02010803020104030203" pitchFamily="2" charset="-79"/>
              </a:rPr>
              <a:t>Accidentalidad vial por condición de la victima</a:t>
            </a:r>
          </a:p>
        </p:txBody>
      </p:sp>
      <p:sp>
        <p:nvSpPr>
          <p:cNvPr id="2" name="Rectángulo 1"/>
          <p:cNvSpPr/>
          <p:nvPr/>
        </p:nvSpPr>
        <p:spPr>
          <a:xfrm>
            <a:off x="0" y="306427"/>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3" name="Rectángulo 22"/>
          <p:cNvSpPr/>
          <p:nvPr/>
        </p:nvSpPr>
        <p:spPr>
          <a:xfrm>
            <a:off x="0" y="547078"/>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4" name="Rectángulo 23"/>
          <p:cNvSpPr/>
          <p:nvPr/>
        </p:nvSpPr>
        <p:spPr>
          <a:xfrm>
            <a:off x="0" y="787730"/>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5" name="Rectángulo 24"/>
          <p:cNvSpPr/>
          <p:nvPr/>
        </p:nvSpPr>
        <p:spPr>
          <a:xfrm>
            <a:off x="1177471" y="989307"/>
            <a:ext cx="1188357" cy="5161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nvGrpSpPr>
          <p:cNvPr id="3" name="Grupo 2"/>
          <p:cNvGrpSpPr/>
          <p:nvPr/>
        </p:nvGrpSpPr>
        <p:grpSpPr>
          <a:xfrm>
            <a:off x="0" y="5972786"/>
            <a:ext cx="12177486" cy="558642"/>
            <a:chOff x="0" y="5972786"/>
            <a:chExt cx="12177486" cy="558642"/>
          </a:xfrm>
        </p:grpSpPr>
        <p:sp>
          <p:nvSpPr>
            <p:cNvPr id="26" name="Rectángulo 25"/>
            <p:cNvSpPr/>
            <p:nvPr/>
          </p:nvSpPr>
          <p:spPr>
            <a:xfrm flipV="1">
              <a:off x="0" y="6473530"/>
              <a:ext cx="9202057" cy="5789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7" name="Rectángulo 26"/>
            <p:cNvSpPr/>
            <p:nvPr/>
          </p:nvSpPr>
          <p:spPr>
            <a:xfrm flipV="1">
              <a:off x="10218058" y="5972786"/>
              <a:ext cx="1959428"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8" name="Rectángulo 27"/>
            <p:cNvSpPr/>
            <p:nvPr/>
          </p:nvSpPr>
          <p:spPr>
            <a:xfrm rot="20058610" flipV="1">
              <a:off x="9134377" y="6239818"/>
              <a:ext cx="1144869"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sp>
        <p:nvSpPr>
          <p:cNvPr id="29" name="Rectángulo 28"/>
          <p:cNvSpPr/>
          <p:nvPr/>
        </p:nvSpPr>
        <p:spPr>
          <a:xfrm rot="18655186" flipV="1">
            <a:off x="11101854" y="481955"/>
            <a:ext cx="1296521"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0" name="Rectángulo 29"/>
          <p:cNvSpPr/>
          <p:nvPr/>
        </p:nvSpPr>
        <p:spPr>
          <a:xfrm>
            <a:off x="10130973" y="955534"/>
            <a:ext cx="1188357" cy="5161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1" name="Rectángulo 30"/>
          <p:cNvSpPr/>
          <p:nvPr/>
        </p:nvSpPr>
        <p:spPr>
          <a:xfrm>
            <a:off x="9419771" y="6212424"/>
            <a:ext cx="2772229" cy="369332"/>
          </a:xfrm>
          <a:prstGeom prst="rect">
            <a:avLst/>
          </a:prstGeom>
          <a:noFill/>
        </p:spPr>
        <p:txBody>
          <a:bodyPr wrap="square" lIns="91440" tIns="45720" rIns="91440" bIns="45720">
            <a:spAutoFit/>
          </a:bodyPr>
          <a:lstStyle/>
          <a:p>
            <a:pPr algn="ctr"/>
            <a:r>
              <a:rPr lang="es-CO" b="1" cap="none" spc="0" noProof="0" dirty="0">
                <a:ln w="9525">
                  <a:solidFill>
                    <a:srgbClr val="002060"/>
                  </a:solidFill>
                  <a:prstDash val="solid"/>
                </a:ln>
                <a:solidFill>
                  <a:srgbClr val="002060"/>
                </a:solidFill>
                <a:effectLst>
                  <a:outerShdw blurRad="38100" dist="38100" dir="2700000" algn="tl">
                    <a:srgbClr val="000000">
                      <a:alpha val="43137"/>
                    </a:srgbClr>
                  </a:outerShdw>
                </a:effectLst>
                <a:latin typeface="+mj-lt"/>
              </a:rPr>
              <a:t>Secretaria de Tránsito </a:t>
            </a:r>
          </a:p>
        </p:txBody>
      </p:sp>
      <p:sp>
        <p:nvSpPr>
          <p:cNvPr id="5" name="Elipse 4"/>
          <p:cNvSpPr/>
          <p:nvPr/>
        </p:nvSpPr>
        <p:spPr>
          <a:xfrm>
            <a:off x="9970803" y="-729010"/>
            <a:ext cx="2744219" cy="2685143"/>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Rectángulo 5"/>
          <p:cNvSpPr/>
          <p:nvPr/>
        </p:nvSpPr>
        <p:spPr>
          <a:xfrm>
            <a:off x="9027886" y="-1190171"/>
            <a:ext cx="4484914" cy="1146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2" name="Rectángulo 31"/>
          <p:cNvSpPr/>
          <p:nvPr/>
        </p:nvSpPr>
        <p:spPr>
          <a:xfrm rot="16200000">
            <a:off x="10557011" y="1576737"/>
            <a:ext cx="4484914" cy="1146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aphicFrame>
        <p:nvGraphicFramePr>
          <p:cNvPr id="21" name="Tabla 20"/>
          <p:cNvGraphicFramePr>
            <a:graphicFrameLocks noGrp="1"/>
          </p:cNvGraphicFramePr>
          <p:nvPr>
            <p:extLst>
              <p:ext uri="{D42A27DB-BD31-4B8C-83A1-F6EECF244321}">
                <p14:modId xmlns:p14="http://schemas.microsoft.com/office/powerpoint/2010/main" val="1408032759"/>
              </p:ext>
            </p:extLst>
          </p:nvPr>
        </p:nvGraphicFramePr>
        <p:xfrm>
          <a:off x="579406" y="1979407"/>
          <a:ext cx="5363825" cy="3236107"/>
        </p:xfrm>
        <a:graphic>
          <a:graphicData uri="http://schemas.openxmlformats.org/drawingml/2006/table">
            <a:tbl>
              <a:tblPr firstRow="1" firstCol="1" bandRow="1">
                <a:tableStyleId>{8799B23B-EC83-4686-B30A-512413B5E67A}</a:tableStyleId>
              </a:tblPr>
              <a:tblGrid>
                <a:gridCol w="2858747">
                  <a:extLst>
                    <a:ext uri="{9D8B030D-6E8A-4147-A177-3AD203B41FA5}">
                      <a16:colId xmlns:a16="http://schemas.microsoft.com/office/drawing/2014/main" xmlns="" val="20000"/>
                    </a:ext>
                  </a:extLst>
                </a:gridCol>
                <a:gridCol w="1173997">
                  <a:extLst>
                    <a:ext uri="{9D8B030D-6E8A-4147-A177-3AD203B41FA5}">
                      <a16:colId xmlns:a16="http://schemas.microsoft.com/office/drawing/2014/main" xmlns="" val="20001"/>
                    </a:ext>
                  </a:extLst>
                </a:gridCol>
                <a:gridCol w="1331081">
                  <a:extLst>
                    <a:ext uri="{9D8B030D-6E8A-4147-A177-3AD203B41FA5}">
                      <a16:colId xmlns:a16="http://schemas.microsoft.com/office/drawing/2014/main" xmlns="" val="20002"/>
                    </a:ext>
                  </a:extLst>
                </a:gridCol>
              </a:tblGrid>
              <a:tr h="426553">
                <a:tc>
                  <a:txBody>
                    <a:bodyPr/>
                    <a:lstStyle/>
                    <a:p>
                      <a:pPr algn="ctr">
                        <a:lnSpc>
                          <a:spcPct val="115000"/>
                        </a:lnSpc>
                        <a:spcAft>
                          <a:spcPts val="0"/>
                        </a:spcAft>
                      </a:pPr>
                      <a:r>
                        <a:rPr lang="es-CO" sz="2000" noProof="0" dirty="0">
                          <a:solidFill>
                            <a:schemeClr val="bg1"/>
                          </a:solidFill>
                          <a:effectLst/>
                        </a:rPr>
                        <a:t> </a:t>
                      </a:r>
                      <a:r>
                        <a:rPr lang="es-CO" sz="1800" noProof="0" dirty="0">
                          <a:solidFill>
                            <a:schemeClr val="bg1"/>
                          </a:solidFill>
                          <a:effectLst/>
                        </a:rPr>
                        <a:t>Condición de la victima </a:t>
                      </a:r>
                      <a:endParaRPr lang="es-CO" sz="1800" noProof="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002060"/>
                    </a:solidFill>
                  </a:tcPr>
                </a:tc>
                <a:tc>
                  <a:txBody>
                    <a:bodyPr/>
                    <a:lstStyle/>
                    <a:p>
                      <a:pPr algn="ctr">
                        <a:lnSpc>
                          <a:spcPct val="115000"/>
                        </a:lnSpc>
                        <a:spcAft>
                          <a:spcPts val="0"/>
                        </a:spcAft>
                      </a:pPr>
                      <a:r>
                        <a:rPr lang="es-CO" sz="1800" noProof="0" dirty="0">
                          <a:solidFill>
                            <a:schemeClr val="bg1"/>
                          </a:solidFill>
                          <a:effectLst/>
                        </a:rPr>
                        <a:t>Muertos</a:t>
                      </a:r>
                      <a:endParaRPr lang="es-CO" sz="1800" noProof="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002060"/>
                    </a:solidFill>
                  </a:tcPr>
                </a:tc>
                <a:tc>
                  <a:txBody>
                    <a:bodyPr/>
                    <a:lstStyle/>
                    <a:p>
                      <a:pPr algn="ctr">
                        <a:lnSpc>
                          <a:spcPct val="115000"/>
                        </a:lnSpc>
                        <a:spcAft>
                          <a:spcPts val="0"/>
                        </a:spcAft>
                      </a:pPr>
                      <a:r>
                        <a:rPr lang="es-CO" sz="1800" noProof="0" dirty="0">
                          <a:solidFill>
                            <a:schemeClr val="bg1"/>
                          </a:solidFill>
                          <a:effectLst/>
                        </a:rPr>
                        <a:t>Lesionados</a:t>
                      </a:r>
                      <a:endParaRPr lang="es-CO" sz="1800" noProof="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002060"/>
                    </a:solidFill>
                  </a:tcPr>
                </a:tc>
                <a:extLst>
                  <a:ext uri="{0D108BD9-81ED-4DB2-BD59-A6C34878D82A}">
                    <a16:rowId xmlns:a16="http://schemas.microsoft.com/office/drawing/2014/main" xmlns="" val="10000"/>
                  </a:ext>
                </a:extLst>
              </a:tr>
              <a:tr h="468259">
                <a:tc>
                  <a:txBody>
                    <a:bodyPr/>
                    <a:lstStyle/>
                    <a:p>
                      <a:pPr>
                        <a:lnSpc>
                          <a:spcPct val="115000"/>
                        </a:lnSpc>
                        <a:spcAft>
                          <a:spcPts val="0"/>
                        </a:spcAft>
                      </a:pPr>
                      <a:r>
                        <a:rPr lang="es-CO" sz="1600" noProof="0" dirty="0">
                          <a:effectLst/>
                        </a:rPr>
                        <a:t>Conductor vehículo</a:t>
                      </a:r>
                      <a:endParaRPr lang="es-CO"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ctr"/>
                      <a:r>
                        <a:rPr lang="es-CO" sz="1400" b="1" i="0" u="none" strike="noStrike" noProof="0" dirty="0">
                          <a:effectLst/>
                          <a:latin typeface="Arial" panose="020B0604020202020204" pitchFamily="34" charset="0"/>
                        </a:rPr>
                        <a:t>0</a:t>
                      </a:r>
                    </a:p>
                  </a:txBody>
                  <a:tcPr marL="9525" marR="9525" marT="9525" marB="0" anchor="ctr"/>
                </a:tc>
                <a:tc>
                  <a:txBody>
                    <a:bodyPr/>
                    <a:lstStyle/>
                    <a:p>
                      <a:pPr algn="ctr" fontAlgn="ctr"/>
                      <a:r>
                        <a:rPr lang="es-CO" sz="1400" b="1" i="0" u="none" strike="noStrike" noProof="0" dirty="0">
                          <a:effectLst/>
                          <a:latin typeface="Arial" panose="020B0604020202020204" pitchFamily="34" charset="0"/>
                        </a:rPr>
                        <a:t>11</a:t>
                      </a:r>
                    </a:p>
                  </a:txBody>
                  <a:tcPr marL="9525" marR="9525" marT="9525" marB="0" anchor="ctr"/>
                </a:tc>
                <a:extLst>
                  <a:ext uri="{0D108BD9-81ED-4DB2-BD59-A6C34878D82A}">
                    <a16:rowId xmlns:a16="http://schemas.microsoft.com/office/drawing/2014/main" xmlns="" val="10001"/>
                  </a:ext>
                </a:extLst>
              </a:tr>
              <a:tr h="468259">
                <a:tc>
                  <a:txBody>
                    <a:bodyPr/>
                    <a:lstStyle/>
                    <a:p>
                      <a:pPr>
                        <a:lnSpc>
                          <a:spcPct val="115000"/>
                        </a:lnSpc>
                        <a:spcAft>
                          <a:spcPts val="0"/>
                        </a:spcAft>
                      </a:pPr>
                      <a:r>
                        <a:rPr lang="es-CO" sz="1600" noProof="0" dirty="0">
                          <a:effectLst/>
                        </a:rPr>
                        <a:t>Motociclista </a:t>
                      </a:r>
                      <a:endParaRPr lang="es-CO"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ctr"/>
                      <a:r>
                        <a:rPr lang="es-CO" sz="1400" b="1" i="0" u="none" strike="noStrike" noProof="0" dirty="0">
                          <a:effectLst/>
                          <a:latin typeface="Arial" panose="020B0604020202020204" pitchFamily="34" charset="0"/>
                        </a:rPr>
                        <a:t>1</a:t>
                      </a:r>
                    </a:p>
                  </a:txBody>
                  <a:tcPr marL="9525" marR="9525" marT="9525" marB="0" anchor="ctr"/>
                </a:tc>
                <a:tc>
                  <a:txBody>
                    <a:bodyPr/>
                    <a:lstStyle/>
                    <a:p>
                      <a:pPr algn="ctr" fontAlgn="ctr"/>
                      <a:r>
                        <a:rPr lang="es-CO" sz="1400" b="1" i="0" u="none" strike="noStrike" noProof="0" dirty="0">
                          <a:effectLst/>
                          <a:latin typeface="Arial" panose="020B0604020202020204" pitchFamily="34" charset="0"/>
                        </a:rPr>
                        <a:t>16</a:t>
                      </a:r>
                    </a:p>
                  </a:txBody>
                  <a:tcPr marL="9525" marR="9525" marT="9525" marB="0" anchor="ctr"/>
                </a:tc>
                <a:extLst>
                  <a:ext uri="{0D108BD9-81ED-4DB2-BD59-A6C34878D82A}">
                    <a16:rowId xmlns:a16="http://schemas.microsoft.com/office/drawing/2014/main" xmlns="" val="10002"/>
                  </a:ext>
                </a:extLst>
              </a:tr>
              <a:tr h="468259">
                <a:tc>
                  <a:txBody>
                    <a:bodyPr/>
                    <a:lstStyle/>
                    <a:p>
                      <a:pPr>
                        <a:lnSpc>
                          <a:spcPct val="115000"/>
                        </a:lnSpc>
                        <a:spcAft>
                          <a:spcPts val="0"/>
                        </a:spcAft>
                      </a:pPr>
                      <a:r>
                        <a:rPr lang="es-CO" sz="1600" noProof="0" dirty="0">
                          <a:effectLst/>
                        </a:rPr>
                        <a:t>Pasajero</a:t>
                      </a:r>
                      <a:endParaRPr lang="es-CO"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ctr"/>
                      <a:r>
                        <a:rPr lang="es-CO" sz="1400" b="1" i="0" u="none" strike="noStrike" noProof="0" dirty="0">
                          <a:effectLst/>
                          <a:latin typeface="Arial" panose="020B0604020202020204" pitchFamily="34" charset="0"/>
                        </a:rPr>
                        <a:t>0</a:t>
                      </a:r>
                    </a:p>
                  </a:txBody>
                  <a:tcPr marL="9525" marR="9525" marT="9525" marB="0" anchor="ctr"/>
                </a:tc>
                <a:tc>
                  <a:txBody>
                    <a:bodyPr/>
                    <a:lstStyle/>
                    <a:p>
                      <a:pPr algn="ctr" fontAlgn="ctr"/>
                      <a:r>
                        <a:rPr lang="es-CO" sz="1400" b="1" i="0" u="none" strike="noStrike" noProof="0" dirty="0">
                          <a:effectLst/>
                          <a:latin typeface="Arial" panose="020B0604020202020204" pitchFamily="34" charset="0"/>
                        </a:rPr>
                        <a:t>26</a:t>
                      </a:r>
                    </a:p>
                  </a:txBody>
                  <a:tcPr marL="9525" marR="9525" marT="9525" marB="0" anchor="ctr"/>
                </a:tc>
                <a:extLst>
                  <a:ext uri="{0D108BD9-81ED-4DB2-BD59-A6C34878D82A}">
                    <a16:rowId xmlns:a16="http://schemas.microsoft.com/office/drawing/2014/main" xmlns="" val="10003"/>
                  </a:ext>
                </a:extLst>
              </a:tr>
              <a:tr h="468259">
                <a:tc>
                  <a:txBody>
                    <a:bodyPr/>
                    <a:lstStyle/>
                    <a:p>
                      <a:pPr>
                        <a:lnSpc>
                          <a:spcPct val="115000"/>
                        </a:lnSpc>
                        <a:spcAft>
                          <a:spcPts val="0"/>
                        </a:spcAft>
                      </a:pPr>
                      <a:r>
                        <a:rPr lang="es-CO" sz="1600" noProof="0" dirty="0">
                          <a:effectLst/>
                        </a:rPr>
                        <a:t>Peatón </a:t>
                      </a:r>
                      <a:endParaRPr lang="es-CO"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ctr"/>
                      <a:r>
                        <a:rPr lang="es-CO" sz="1400" b="1" i="0" u="none" strike="noStrike" noProof="0" dirty="0">
                          <a:effectLst/>
                          <a:latin typeface="Arial" panose="020B0604020202020204" pitchFamily="34" charset="0"/>
                        </a:rPr>
                        <a:t>1</a:t>
                      </a:r>
                    </a:p>
                  </a:txBody>
                  <a:tcPr marL="9525" marR="9525" marT="9525" marB="0" anchor="ctr"/>
                </a:tc>
                <a:tc>
                  <a:txBody>
                    <a:bodyPr/>
                    <a:lstStyle/>
                    <a:p>
                      <a:pPr algn="ctr" fontAlgn="ctr"/>
                      <a:r>
                        <a:rPr lang="es-CO" sz="1400" b="1" i="0" u="none" strike="noStrike" noProof="0" dirty="0">
                          <a:effectLst/>
                          <a:latin typeface="Arial" panose="020B0604020202020204" pitchFamily="34" charset="0"/>
                        </a:rPr>
                        <a:t>8</a:t>
                      </a:r>
                    </a:p>
                  </a:txBody>
                  <a:tcPr marL="9525" marR="9525" marT="9525" marB="0" anchor="ctr"/>
                </a:tc>
                <a:extLst>
                  <a:ext uri="{0D108BD9-81ED-4DB2-BD59-A6C34878D82A}">
                    <a16:rowId xmlns:a16="http://schemas.microsoft.com/office/drawing/2014/main" xmlns="" val="10004"/>
                  </a:ext>
                </a:extLst>
              </a:tr>
              <a:tr h="468259">
                <a:tc>
                  <a:txBody>
                    <a:bodyPr/>
                    <a:lstStyle/>
                    <a:p>
                      <a:pPr>
                        <a:lnSpc>
                          <a:spcPct val="115000"/>
                        </a:lnSpc>
                        <a:spcAft>
                          <a:spcPts val="0"/>
                        </a:spcAft>
                      </a:pPr>
                      <a:r>
                        <a:rPr lang="es-CO" sz="1600" noProof="0" dirty="0">
                          <a:effectLst/>
                        </a:rPr>
                        <a:t>Ciclista</a:t>
                      </a:r>
                      <a:endParaRPr lang="es-CO"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ctr"/>
                      <a:r>
                        <a:rPr lang="es-CO" sz="1400" b="1" i="0" u="none" strike="noStrike" noProof="0" dirty="0">
                          <a:effectLst/>
                          <a:latin typeface="Arial" panose="020B0604020202020204" pitchFamily="34" charset="0"/>
                        </a:rPr>
                        <a:t>0</a:t>
                      </a:r>
                    </a:p>
                  </a:txBody>
                  <a:tcPr marL="9525" marR="9525" marT="9525" marB="0" anchor="ctr"/>
                </a:tc>
                <a:tc>
                  <a:txBody>
                    <a:bodyPr/>
                    <a:lstStyle/>
                    <a:p>
                      <a:pPr algn="ctr" fontAlgn="ctr"/>
                      <a:r>
                        <a:rPr lang="es-CO" sz="1400" b="1" i="0" u="none" strike="noStrike" noProof="0" dirty="0">
                          <a:effectLst/>
                          <a:latin typeface="Arial" panose="020B0604020202020204" pitchFamily="34" charset="0"/>
                        </a:rPr>
                        <a:t>3</a:t>
                      </a:r>
                    </a:p>
                  </a:txBody>
                  <a:tcPr marL="9525" marR="9525" marT="9525" marB="0" anchor="ctr"/>
                </a:tc>
                <a:extLst>
                  <a:ext uri="{0D108BD9-81ED-4DB2-BD59-A6C34878D82A}">
                    <a16:rowId xmlns:a16="http://schemas.microsoft.com/office/drawing/2014/main" xmlns="" val="10005"/>
                  </a:ext>
                </a:extLst>
              </a:tr>
              <a:tr h="468259">
                <a:tc>
                  <a:txBody>
                    <a:bodyPr/>
                    <a:lstStyle/>
                    <a:p>
                      <a:pPr algn="ctr">
                        <a:lnSpc>
                          <a:spcPct val="115000"/>
                        </a:lnSpc>
                        <a:spcAft>
                          <a:spcPts val="0"/>
                        </a:spcAft>
                      </a:pPr>
                      <a:r>
                        <a:rPr lang="es-CO" sz="1400" noProof="0" dirty="0">
                          <a:effectLst/>
                          <a:latin typeface="+mn-lt"/>
                          <a:ea typeface="+mn-ea"/>
                          <a:cs typeface="+mn-cs"/>
                        </a:rPr>
                        <a:t>Total</a:t>
                      </a:r>
                      <a:endParaRPr lang="es-CO"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ctr"/>
                      <a:r>
                        <a:rPr lang="es-CO" sz="1400" b="1" i="0" u="none" strike="noStrike" noProof="0" dirty="0">
                          <a:effectLst/>
                          <a:latin typeface="Arial" panose="020B0604020202020204" pitchFamily="34" charset="0"/>
                        </a:rPr>
                        <a:t>2</a:t>
                      </a:r>
                    </a:p>
                  </a:txBody>
                  <a:tcPr marL="9525" marR="9525" marT="9525" marB="0" anchor="ctr"/>
                </a:tc>
                <a:tc>
                  <a:txBody>
                    <a:bodyPr/>
                    <a:lstStyle/>
                    <a:p>
                      <a:pPr algn="ctr" fontAlgn="ctr"/>
                      <a:r>
                        <a:rPr lang="es-CO" sz="1400" b="1" i="0" u="none" strike="noStrike" noProof="0" dirty="0">
                          <a:effectLst/>
                          <a:latin typeface="Arial" panose="020B0604020202020204" pitchFamily="34" charset="0"/>
                        </a:rPr>
                        <a:t>64</a:t>
                      </a:r>
                    </a:p>
                  </a:txBody>
                  <a:tcPr marL="9525" marR="9525" marT="9525" marB="0" anchor="ctr"/>
                </a:tc>
                <a:extLst>
                  <a:ext uri="{0D108BD9-81ED-4DB2-BD59-A6C34878D82A}">
                    <a16:rowId xmlns:a16="http://schemas.microsoft.com/office/drawing/2014/main" xmlns="" val="10006"/>
                  </a:ext>
                </a:extLst>
              </a:tr>
            </a:tbl>
          </a:graphicData>
        </a:graphic>
      </p:graphicFrame>
      <p:sp>
        <p:nvSpPr>
          <p:cNvPr id="7" name="CuadroTexto 6">
            <a:extLst>
              <a:ext uri="{FF2B5EF4-FFF2-40B4-BE49-F238E27FC236}">
                <a16:creationId xmlns:a16="http://schemas.microsoft.com/office/drawing/2014/main" xmlns="" id="{2396342E-3A1B-2375-91EC-F1B8262F0C3B}"/>
              </a:ext>
            </a:extLst>
          </p:cNvPr>
          <p:cNvSpPr txBox="1">
            <a:spLocks/>
          </p:cNvSpPr>
          <p:nvPr/>
        </p:nvSpPr>
        <p:spPr>
          <a:xfrm>
            <a:off x="7200000" y="1725086"/>
            <a:ext cx="1568186" cy="392159"/>
          </a:xfrm>
          <a:prstGeom prst="rect">
            <a:avLst/>
          </a:prstGeom>
          <a:noFill/>
        </p:spPr>
        <p:txBody>
          <a:bodyPr wrap="square">
            <a:spAutoFit/>
          </a:bodyPr>
          <a:lstStyle/>
          <a:p>
            <a:pPr algn="ctr">
              <a:lnSpc>
                <a:spcPct val="115000"/>
              </a:lnSpc>
              <a:spcAft>
                <a:spcPts val="0"/>
              </a:spcAft>
            </a:pPr>
            <a:r>
              <a:rPr lang="es-CO" sz="1800" b="1" noProof="0" dirty="0">
                <a:effectLst/>
              </a:rPr>
              <a:t>Muertos</a:t>
            </a:r>
            <a:endParaRPr lang="es-CO" sz="1800" b="1" noProof="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CuadroTexto 7">
            <a:extLst>
              <a:ext uri="{FF2B5EF4-FFF2-40B4-BE49-F238E27FC236}">
                <a16:creationId xmlns:a16="http://schemas.microsoft.com/office/drawing/2014/main" xmlns="" id="{6BB208BE-768E-E757-6607-B5F70D9D7F18}"/>
              </a:ext>
            </a:extLst>
          </p:cNvPr>
          <p:cNvSpPr txBox="1">
            <a:spLocks/>
          </p:cNvSpPr>
          <p:nvPr/>
        </p:nvSpPr>
        <p:spPr>
          <a:xfrm>
            <a:off x="7200000" y="2223851"/>
            <a:ext cx="1568186" cy="392159"/>
          </a:xfrm>
          <a:prstGeom prst="rect">
            <a:avLst/>
          </a:prstGeom>
          <a:noFill/>
        </p:spPr>
        <p:txBody>
          <a:bodyPr wrap="square">
            <a:spAutoFit/>
          </a:bodyPr>
          <a:lstStyle/>
          <a:p>
            <a:pPr algn="ctr">
              <a:lnSpc>
                <a:spcPct val="115000"/>
              </a:lnSpc>
              <a:spcAft>
                <a:spcPts val="0"/>
              </a:spcAft>
            </a:pPr>
            <a:r>
              <a:rPr lang="es-CO" sz="1800" b="1" noProof="0" dirty="0">
                <a:effectLst/>
              </a:rPr>
              <a:t>50%</a:t>
            </a:r>
            <a:endParaRPr lang="es-CO" sz="1800" b="1" noProof="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CuadroTexto 8">
            <a:extLst>
              <a:ext uri="{FF2B5EF4-FFF2-40B4-BE49-F238E27FC236}">
                <a16:creationId xmlns:a16="http://schemas.microsoft.com/office/drawing/2014/main" xmlns="" id="{EC12E8DF-CD7E-E1A2-642E-5429A790FC7F}"/>
              </a:ext>
            </a:extLst>
          </p:cNvPr>
          <p:cNvSpPr txBox="1">
            <a:spLocks/>
          </p:cNvSpPr>
          <p:nvPr/>
        </p:nvSpPr>
        <p:spPr>
          <a:xfrm>
            <a:off x="7200000" y="3008942"/>
            <a:ext cx="1568186" cy="392159"/>
          </a:xfrm>
          <a:prstGeom prst="rect">
            <a:avLst/>
          </a:prstGeom>
          <a:noFill/>
        </p:spPr>
        <p:txBody>
          <a:bodyPr wrap="square">
            <a:spAutoFit/>
          </a:bodyPr>
          <a:lstStyle/>
          <a:p>
            <a:pPr algn="ctr">
              <a:lnSpc>
                <a:spcPct val="115000"/>
              </a:lnSpc>
              <a:spcAft>
                <a:spcPts val="0"/>
              </a:spcAft>
            </a:pPr>
            <a:r>
              <a:rPr lang="es-CO" sz="1800" b="1" noProof="0" dirty="0">
                <a:effectLst/>
              </a:rPr>
              <a:t>50%</a:t>
            </a:r>
            <a:endParaRPr lang="es-CO" sz="1800" b="1" noProof="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uadroTexto 9">
            <a:extLst>
              <a:ext uri="{FF2B5EF4-FFF2-40B4-BE49-F238E27FC236}">
                <a16:creationId xmlns:a16="http://schemas.microsoft.com/office/drawing/2014/main" xmlns="" id="{AA4A61B4-C9D1-E67F-C781-2CB14B6A7FE2}"/>
              </a:ext>
            </a:extLst>
          </p:cNvPr>
          <p:cNvSpPr txBox="1">
            <a:spLocks/>
          </p:cNvSpPr>
          <p:nvPr/>
        </p:nvSpPr>
        <p:spPr>
          <a:xfrm>
            <a:off x="7200000" y="4689961"/>
            <a:ext cx="1568186" cy="392159"/>
          </a:xfrm>
          <a:prstGeom prst="rect">
            <a:avLst/>
          </a:prstGeom>
          <a:noFill/>
        </p:spPr>
        <p:txBody>
          <a:bodyPr wrap="square">
            <a:spAutoFit/>
          </a:bodyPr>
          <a:lstStyle/>
          <a:p>
            <a:pPr algn="ctr">
              <a:lnSpc>
                <a:spcPct val="115000"/>
              </a:lnSpc>
              <a:spcAft>
                <a:spcPts val="0"/>
              </a:spcAft>
            </a:pPr>
            <a:r>
              <a:rPr lang="es-CO" sz="1800" b="1" noProof="0" dirty="0">
                <a:effectLst/>
              </a:rPr>
              <a:t>0%</a:t>
            </a:r>
            <a:endParaRPr lang="es-CO" sz="1800" b="1" noProof="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CuadroTexto 10">
            <a:extLst>
              <a:ext uri="{FF2B5EF4-FFF2-40B4-BE49-F238E27FC236}">
                <a16:creationId xmlns:a16="http://schemas.microsoft.com/office/drawing/2014/main" xmlns="" id="{C3A11F86-D23B-91BC-B261-B6509C04F71E}"/>
              </a:ext>
            </a:extLst>
          </p:cNvPr>
          <p:cNvSpPr txBox="1">
            <a:spLocks/>
          </p:cNvSpPr>
          <p:nvPr/>
        </p:nvSpPr>
        <p:spPr>
          <a:xfrm>
            <a:off x="7200000" y="3858688"/>
            <a:ext cx="1568186" cy="392159"/>
          </a:xfrm>
          <a:prstGeom prst="rect">
            <a:avLst/>
          </a:prstGeom>
          <a:noFill/>
        </p:spPr>
        <p:txBody>
          <a:bodyPr wrap="square">
            <a:spAutoFit/>
          </a:bodyPr>
          <a:lstStyle/>
          <a:p>
            <a:pPr algn="ctr">
              <a:lnSpc>
                <a:spcPct val="115000"/>
              </a:lnSpc>
              <a:spcAft>
                <a:spcPts val="0"/>
              </a:spcAft>
            </a:pPr>
            <a:r>
              <a:rPr lang="es-CO" sz="1800" b="1" noProof="0" dirty="0">
                <a:effectLst/>
              </a:rPr>
              <a:t>0%</a:t>
            </a:r>
            <a:endParaRPr lang="es-CO" sz="1800" b="1" noProof="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uadroTexto 14">
            <a:extLst>
              <a:ext uri="{FF2B5EF4-FFF2-40B4-BE49-F238E27FC236}">
                <a16:creationId xmlns:a16="http://schemas.microsoft.com/office/drawing/2014/main" xmlns="" id="{61BD4368-05D8-32E7-A380-0606F33D820A}"/>
              </a:ext>
            </a:extLst>
          </p:cNvPr>
          <p:cNvSpPr txBox="1">
            <a:spLocks/>
          </p:cNvSpPr>
          <p:nvPr/>
        </p:nvSpPr>
        <p:spPr>
          <a:xfrm>
            <a:off x="9360311" y="1717230"/>
            <a:ext cx="1568186" cy="392159"/>
          </a:xfrm>
          <a:prstGeom prst="rect">
            <a:avLst/>
          </a:prstGeom>
          <a:noFill/>
        </p:spPr>
        <p:txBody>
          <a:bodyPr wrap="square">
            <a:spAutoFit/>
          </a:bodyPr>
          <a:lstStyle/>
          <a:p>
            <a:pPr algn="ctr">
              <a:lnSpc>
                <a:spcPct val="115000"/>
              </a:lnSpc>
              <a:spcAft>
                <a:spcPts val="0"/>
              </a:spcAft>
            </a:pPr>
            <a:r>
              <a:rPr lang="es-CO" b="1" noProof="0" dirty="0">
                <a:latin typeface="Calibri" panose="020F0502020204030204" pitchFamily="34" charset="0"/>
                <a:ea typeface="Calibri" panose="020F0502020204030204" pitchFamily="34" charset="0"/>
                <a:cs typeface="Times New Roman" panose="02020603050405020304" pitchFamily="18" charset="0"/>
              </a:rPr>
              <a:t>Lesionados</a:t>
            </a:r>
            <a:endParaRPr lang="es-CO" sz="1800" b="1" noProof="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CuadroTexto 15">
            <a:extLst>
              <a:ext uri="{FF2B5EF4-FFF2-40B4-BE49-F238E27FC236}">
                <a16:creationId xmlns:a16="http://schemas.microsoft.com/office/drawing/2014/main" xmlns="" id="{9E8960BF-6DC3-FFF0-D1CC-19D5065D74FF}"/>
              </a:ext>
            </a:extLst>
          </p:cNvPr>
          <p:cNvSpPr txBox="1">
            <a:spLocks/>
          </p:cNvSpPr>
          <p:nvPr/>
        </p:nvSpPr>
        <p:spPr>
          <a:xfrm>
            <a:off x="9360311" y="2215995"/>
            <a:ext cx="1568186" cy="392159"/>
          </a:xfrm>
          <a:prstGeom prst="rect">
            <a:avLst/>
          </a:prstGeom>
          <a:noFill/>
        </p:spPr>
        <p:txBody>
          <a:bodyPr wrap="square">
            <a:spAutoFit/>
          </a:bodyPr>
          <a:lstStyle/>
          <a:p>
            <a:pPr algn="ctr">
              <a:lnSpc>
                <a:spcPct val="115000"/>
              </a:lnSpc>
              <a:spcAft>
                <a:spcPts val="0"/>
              </a:spcAft>
            </a:pPr>
            <a:r>
              <a:rPr lang="es-CO" sz="1800" b="1" noProof="0" dirty="0">
                <a:effectLst/>
              </a:rPr>
              <a:t>25%</a:t>
            </a:r>
            <a:endParaRPr lang="es-CO" sz="1800" b="1" noProof="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CuadroTexto 16">
            <a:extLst>
              <a:ext uri="{FF2B5EF4-FFF2-40B4-BE49-F238E27FC236}">
                <a16:creationId xmlns:a16="http://schemas.microsoft.com/office/drawing/2014/main" xmlns="" id="{FA2DF22E-138F-7EC5-76DA-65111A6C1099}"/>
              </a:ext>
            </a:extLst>
          </p:cNvPr>
          <p:cNvSpPr txBox="1">
            <a:spLocks/>
          </p:cNvSpPr>
          <p:nvPr/>
        </p:nvSpPr>
        <p:spPr>
          <a:xfrm>
            <a:off x="9360311" y="3001086"/>
            <a:ext cx="1568186" cy="392159"/>
          </a:xfrm>
          <a:prstGeom prst="rect">
            <a:avLst/>
          </a:prstGeom>
          <a:noFill/>
        </p:spPr>
        <p:txBody>
          <a:bodyPr wrap="square">
            <a:spAutoFit/>
          </a:bodyPr>
          <a:lstStyle/>
          <a:p>
            <a:pPr algn="ctr">
              <a:lnSpc>
                <a:spcPct val="115000"/>
              </a:lnSpc>
              <a:spcAft>
                <a:spcPts val="0"/>
              </a:spcAft>
            </a:pPr>
            <a:r>
              <a:rPr lang="es-CO" b="1" noProof="0" dirty="0"/>
              <a:t>13</a:t>
            </a:r>
            <a:r>
              <a:rPr lang="es-CO" sz="1800" b="1" noProof="0" dirty="0">
                <a:effectLst/>
              </a:rPr>
              <a:t>%</a:t>
            </a:r>
            <a:endParaRPr lang="es-CO" sz="1800" b="1" noProof="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CuadroTexto 17">
            <a:extLst>
              <a:ext uri="{FF2B5EF4-FFF2-40B4-BE49-F238E27FC236}">
                <a16:creationId xmlns:a16="http://schemas.microsoft.com/office/drawing/2014/main" xmlns="" id="{53B9D308-3921-68F6-49F5-6A785F1D856C}"/>
              </a:ext>
            </a:extLst>
          </p:cNvPr>
          <p:cNvSpPr txBox="1">
            <a:spLocks/>
          </p:cNvSpPr>
          <p:nvPr/>
        </p:nvSpPr>
        <p:spPr>
          <a:xfrm>
            <a:off x="9360311" y="4682105"/>
            <a:ext cx="1568186" cy="392159"/>
          </a:xfrm>
          <a:prstGeom prst="rect">
            <a:avLst/>
          </a:prstGeom>
          <a:noFill/>
        </p:spPr>
        <p:txBody>
          <a:bodyPr wrap="square">
            <a:spAutoFit/>
          </a:bodyPr>
          <a:lstStyle/>
          <a:p>
            <a:pPr algn="ctr">
              <a:lnSpc>
                <a:spcPct val="115000"/>
              </a:lnSpc>
              <a:spcAft>
                <a:spcPts val="0"/>
              </a:spcAft>
            </a:pPr>
            <a:r>
              <a:rPr lang="es-CO" b="1" noProof="0" dirty="0"/>
              <a:t>5</a:t>
            </a:r>
            <a:r>
              <a:rPr lang="es-CO" sz="1800" b="1" noProof="0" dirty="0">
                <a:effectLst/>
              </a:rPr>
              <a:t>%</a:t>
            </a:r>
            <a:endParaRPr lang="es-CO" sz="1800" b="1" noProof="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CuadroTexto 18">
            <a:extLst>
              <a:ext uri="{FF2B5EF4-FFF2-40B4-BE49-F238E27FC236}">
                <a16:creationId xmlns:a16="http://schemas.microsoft.com/office/drawing/2014/main" xmlns="" id="{3A88FBCF-6CAA-2524-A35F-F46A7A3278E0}"/>
              </a:ext>
            </a:extLst>
          </p:cNvPr>
          <p:cNvSpPr txBox="1">
            <a:spLocks/>
          </p:cNvSpPr>
          <p:nvPr/>
        </p:nvSpPr>
        <p:spPr>
          <a:xfrm>
            <a:off x="9360311" y="3850832"/>
            <a:ext cx="1568186" cy="392159"/>
          </a:xfrm>
          <a:prstGeom prst="rect">
            <a:avLst/>
          </a:prstGeom>
          <a:noFill/>
        </p:spPr>
        <p:txBody>
          <a:bodyPr wrap="square">
            <a:spAutoFit/>
          </a:bodyPr>
          <a:lstStyle/>
          <a:p>
            <a:pPr algn="ctr">
              <a:lnSpc>
                <a:spcPct val="115000"/>
              </a:lnSpc>
              <a:spcAft>
                <a:spcPts val="0"/>
              </a:spcAft>
            </a:pPr>
            <a:r>
              <a:rPr lang="es-CO" b="1" noProof="0" dirty="0"/>
              <a:t>17</a:t>
            </a:r>
            <a:r>
              <a:rPr lang="es-CO" sz="1800" b="1" noProof="0" dirty="0">
                <a:effectLst/>
              </a:rPr>
              <a:t>%</a:t>
            </a:r>
            <a:endParaRPr lang="es-CO" sz="1800" b="1" noProof="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CuadroTexto 33">
            <a:extLst>
              <a:ext uri="{FF2B5EF4-FFF2-40B4-BE49-F238E27FC236}">
                <a16:creationId xmlns:a16="http://schemas.microsoft.com/office/drawing/2014/main" xmlns="" id="{6A3285F8-D43B-E2AA-D38F-94432A3D71D3}"/>
              </a:ext>
            </a:extLst>
          </p:cNvPr>
          <p:cNvSpPr txBox="1">
            <a:spLocks/>
          </p:cNvSpPr>
          <p:nvPr/>
        </p:nvSpPr>
        <p:spPr>
          <a:xfrm>
            <a:off x="9406491" y="5402540"/>
            <a:ext cx="1568186" cy="392159"/>
          </a:xfrm>
          <a:prstGeom prst="rect">
            <a:avLst/>
          </a:prstGeom>
          <a:noFill/>
        </p:spPr>
        <p:txBody>
          <a:bodyPr wrap="square">
            <a:spAutoFit/>
          </a:bodyPr>
          <a:lstStyle/>
          <a:p>
            <a:pPr algn="ctr">
              <a:lnSpc>
                <a:spcPct val="115000"/>
              </a:lnSpc>
              <a:spcAft>
                <a:spcPts val="0"/>
              </a:spcAft>
            </a:pPr>
            <a:r>
              <a:rPr lang="es-CO" b="1" noProof="0" dirty="0"/>
              <a:t>41</a:t>
            </a:r>
            <a:r>
              <a:rPr lang="es-CO" sz="1800" b="1" noProof="0" dirty="0">
                <a:effectLst/>
              </a:rPr>
              <a:t>%</a:t>
            </a:r>
            <a:endParaRPr lang="es-CO" sz="1800" b="1" noProof="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CuadroTexto 34">
            <a:extLst>
              <a:ext uri="{FF2B5EF4-FFF2-40B4-BE49-F238E27FC236}">
                <a16:creationId xmlns:a16="http://schemas.microsoft.com/office/drawing/2014/main" xmlns="" id="{43AA27FC-2B65-5520-49BA-6B43E28E0E23}"/>
              </a:ext>
            </a:extLst>
          </p:cNvPr>
          <p:cNvSpPr txBox="1">
            <a:spLocks/>
          </p:cNvSpPr>
          <p:nvPr/>
        </p:nvSpPr>
        <p:spPr>
          <a:xfrm>
            <a:off x="7181527" y="5447343"/>
            <a:ext cx="1568186" cy="392159"/>
          </a:xfrm>
          <a:prstGeom prst="rect">
            <a:avLst/>
          </a:prstGeom>
          <a:noFill/>
        </p:spPr>
        <p:txBody>
          <a:bodyPr wrap="square">
            <a:spAutoFit/>
          </a:bodyPr>
          <a:lstStyle/>
          <a:p>
            <a:pPr algn="ctr">
              <a:lnSpc>
                <a:spcPct val="115000"/>
              </a:lnSpc>
              <a:spcAft>
                <a:spcPts val="0"/>
              </a:spcAft>
            </a:pPr>
            <a:r>
              <a:rPr lang="es-CO" sz="1800" b="1" noProof="0" dirty="0">
                <a:effectLst/>
              </a:rPr>
              <a:t>0%</a:t>
            </a:r>
            <a:endParaRPr lang="es-CO" sz="1800" b="1" noProof="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7" name="Imagen 36">
            <a:extLst>
              <a:ext uri="{FF2B5EF4-FFF2-40B4-BE49-F238E27FC236}">
                <a16:creationId xmlns:a16="http://schemas.microsoft.com/office/drawing/2014/main" xmlns="" id="{200FFC89-8CE2-9622-DB67-AF27DF095924}"/>
              </a:ext>
            </a:extLst>
          </p:cNvPr>
          <p:cNvPicPr>
            <a:picLocks noChangeAspect="1"/>
          </p:cNvPicPr>
          <p:nvPr/>
        </p:nvPicPr>
        <p:blipFill rotWithShape="1">
          <a:blip r:embed="rId4"/>
          <a:srcRect l="37924" t="6165" r="43879" b="65916"/>
          <a:stretch/>
        </p:blipFill>
        <p:spPr>
          <a:xfrm>
            <a:off x="8610600" y="2667000"/>
            <a:ext cx="884700" cy="811985"/>
          </a:xfrm>
          <a:prstGeom prst="rect">
            <a:avLst/>
          </a:prstGeom>
        </p:spPr>
      </p:pic>
      <p:pic>
        <p:nvPicPr>
          <p:cNvPr id="38" name="Imagen 37">
            <a:extLst>
              <a:ext uri="{FF2B5EF4-FFF2-40B4-BE49-F238E27FC236}">
                <a16:creationId xmlns:a16="http://schemas.microsoft.com/office/drawing/2014/main" xmlns="" id="{FE5FED25-AAA2-40B6-61A4-0CA745B90839}"/>
              </a:ext>
            </a:extLst>
          </p:cNvPr>
          <p:cNvPicPr>
            <a:picLocks noChangeAspect="1"/>
          </p:cNvPicPr>
          <p:nvPr/>
        </p:nvPicPr>
        <p:blipFill rotWithShape="1">
          <a:blip r:embed="rId4"/>
          <a:srcRect l="13937" t="70353" r="67204" b="3816"/>
          <a:stretch/>
        </p:blipFill>
        <p:spPr>
          <a:xfrm>
            <a:off x="8568200" y="1841500"/>
            <a:ext cx="906702" cy="787400"/>
          </a:xfrm>
          <a:prstGeom prst="rect">
            <a:avLst/>
          </a:prstGeom>
        </p:spPr>
      </p:pic>
      <p:pic>
        <p:nvPicPr>
          <p:cNvPr id="39" name="Imagen 38">
            <a:extLst>
              <a:ext uri="{FF2B5EF4-FFF2-40B4-BE49-F238E27FC236}">
                <a16:creationId xmlns:a16="http://schemas.microsoft.com/office/drawing/2014/main" xmlns="" id="{B5516A85-D7AD-1996-0963-6E7A100D740C}"/>
              </a:ext>
            </a:extLst>
          </p:cNvPr>
          <p:cNvPicPr>
            <a:picLocks noChangeAspect="1"/>
          </p:cNvPicPr>
          <p:nvPr/>
        </p:nvPicPr>
        <p:blipFill rotWithShape="1">
          <a:blip r:embed="rId4"/>
          <a:srcRect l="77792" t="69570" b="3816"/>
          <a:stretch/>
        </p:blipFill>
        <p:spPr>
          <a:xfrm>
            <a:off x="8593600" y="3670299"/>
            <a:ext cx="835773" cy="635001"/>
          </a:xfrm>
          <a:prstGeom prst="rect">
            <a:avLst/>
          </a:prstGeom>
        </p:spPr>
      </p:pic>
      <p:pic>
        <p:nvPicPr>
          <p:cNvPr id="40" name="Imagen 39">
            <a:extLst>
              <a:ext uri="{FF2B5EF4-FFF2-40B4-BE49-F238E27FC236}">
                <a16:creationId xmlns:a16="http://schemas.microsoft.com/office/drawing/2014/main" xmlns="" id="{A344C272-77CB-7145-66FC-00F36525F791}"/>
              </a:ext>
            </a:extLst>
          </p:cNvPr>
          <p:cNvPicPr>
            <a:picLocks noChangeAspect="1"/>
          </p:cNvPicPr>
          <p:nvPr/>
        </p:nvPicPr>
        <p:blipFill rotWithShape="1">
          <a:blip r:embed="rId4"/>
          <a:srcRect l="28826" t="39390" r="27502" b="33822"/>
          <a:stretch/>
        </p:blipFill>
        <p:spPr>
          <a:xfrm>
            <a:off x="8428500" y="5359400"/>
            <a:ext cx="1270000" cy="838200"/>
          </a:xfrm>
          <a:prstGeom prst="rect">
            <a:avLst/>
          </a:prstGeom>
        </p:spPr>
      </p:pic>
      <p:pic>
        <p:nvPicPr>
          <p:cNvPr id="43" name="Imagen 42">
            <a:extLst>
              <a:ext uri="{FF2B5EF4-FFF2-40B4-BE49-F238E27FC236}">
                <a16:creationId xmlns:a16="http://schemas.microsoft.com/office/drawing/2014/main" xmlns="" id="{0329C34B-659A-7D34-6365-C1B4149DF613}"/>
              </a:ext>
            </a:extLst>
          </p:cNvPr>
          <p:cNvPicPr>
            <a:picLocks noChangeAspect="1"/>
          </p:cNvPicPr>
          <p:nvPr/>
        </p:nvPicPr>
        <p:blipFill rotWithShape="1">
          <a:blip r:embed="rId5"/>
          <a:srcRect t="10185"/>
          <a:stretch/>
        </p:blipFill>
        <p:spPr>
          <a:xfrm>
            <a:off x="8724900" y="4432300"/>
            <a:ext cx="660400" cy="740097"/>
          </a:xfrm>
          <a:prstGeom prst="rect">
            <a:avLst/>
          </a:prstGeom>
        </p:spPr>
      </p:pic>
    </p:spTree>
    <p:extLst>
      <p:ext uri="{BB962C8B-B14F-4D97-AF65-F5344CB8AC3E}">
        <p14:creationId xmlns:p14="http://schemas.microsoft.com/office/powerpoint/2010/main" val="2913693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1D32537-073C-C7F7-D6C1-451A40FB6DF1}"/>
            </a:ext>
          </a:extLst>
        </p:cNvPr>
        <p:cNvGrpSpPr/>
        <p:nvPr/>
      </p:nvGrpSpPr>
      <p:grpSpPr>
        <a:xfrm>
          <a:off x="0" y="0"/>
          <a:ext cx="0" cy="0"/>
          <a:chOff x="0" y="0"/>
          <a:chExt cx="0" cy="0"/>
        </a:xfrm>
      </p:grpSpPr>
      <p:grpSp>
        <p:nvGrpSpPr>
          <p:cNvPr id="14" name="Grupo 13">
            <a:extLst>
              <a:ext uri="{FF2B5EF4-FFF2-40B4-BE49-F238E27FC236}">
                <a16:creationId xmlns:a16="http://schemas.microsoft.com/office/drawing/2014/main" xmlns="" id="{DDF452F5-A31F-90E4-B9A1-8BBB69A0701D}"/>
              </a:ext>
            </a:extLst>
          </p:cNvPr>
          <p:cNvGrpSpPr/>
          <p:nvPr/>
        </p:nvGrpSpPr>
        <p:grpSpPr>
          <a:xfrm>
            <a:off x="120761" y="5758658"/>
            <a:ext cx="1476717" cy="587208"/>
            <a:chOff x="10351607" y="5810211"/>
            <a:chExt cx="1840393" cy="1047789"/>
          </a:xfrm>
        </p:grpSpPr>
        <p:pic>
          <p:nvPicPr>
            <p:cNvPr id="12" name="Imagen 11">
              <a:extLst>
                <a:ext uri="{FF2B5EF4-FFF2-40B4-BE49-F238E27FC236}">
                  <a16:creationId xmlns:a16="http://schemas.microsoft.com/office/drawing/2014/main" xmlns="" id="{61A802EC-0F06-6F3D-1839-745D1EB199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51607" y="5810211"/>
              <a:ext cx="868060" cy="1047789"/>
            </a:xfrm>
            <a:prstGeom prst="ellipse">
              <a:avLst/>
            </a:prstGeom>
          </p:spPr>
        </p:pic>
        <p:pic>
          <p:nvPicPr>
            <p:cNvPr id="13" name="Imagen 12">
              <a:extLst>
                <a:ext uri="{FF2B5EF4-FFF2-40B4-BE49-F238E27FC236}">
                  <a16:creationId xmlns:a16="http://schemas.microsoft.com/office/drawing/2014/main" xmlns="" id="{E986D816-FEF5-3BC3-D865-3B3DE54563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9667" y="5810211"/>
              <a:ext cx="972333" cy="997725"/>
            </a:xfrm>
            <a:prstGeom prst="ellipse">
              <a:avLst/>
            </a:prstGeom>
          </p:spPr>
        </p:pic>
      </p:grpSp>
      <p:sp>
        <p:nvSpPr>
          <p:cNvPr id="20" name="CuadroTexto 19">
            <a:extLst>
              <a:ext uri="{FF2B5EF4-FFF2-40B4-BE49-F238E27FC236}">
                <a16:creationId xmlns:a16="http://schemas.microsoft.com/office/drawing/2014/main" xmlns="" id="{7C59715C-8357-FA20-5913-5621FE7D1EE1}"/>
              </a:ext>
            </a:extLst>
          </p:cNvPr>
          <p:cNvSpPr txBox="1"/>
          <p:nvPr/>
        </p:nvSpPr>
        <p:spPr>
          <a:xfrm>
            <a:off x="1597478" y="346670"/>
            <a:ext cx="5865708" cy="523220"/>
          </a:xfrm>
          <a:prstGeom prst="rect">
            <a:avLst/>
          </a:prstGeom>
          <a:noFill/>
        </p:spPr>
        <p:txBody>
          <a:bodyPr wrap="none" rtlCol="0">
            <a:spAutoFit/>
          </a:bodyPr>
          <a:lstStyle/>
          <a:p>
            <a:r>
              <a:rPr lang="es-CO" sz="2800" b="1" noProof="0" dirty="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cs typeface="Aharoni" panose="02010803020104030203" pitchFamily="2" charset="-79"/>
              </a:rPr>
              <a:t>Accidentalidad vial hipótesis</a:t>
            </a:r>
          </a:p>
        </p:txBody>
      </p:sp>
      <p:sp>
        <p:nvSpPr>
          <p:cNvPr id="2" name="Rectángulo 1">
            <a:extLst>
              <a:ext uri="{FF2B5EF4-FFF2-40B4-BE49-F238E27FC236}">
                <a16:creationId xmlns:a16="http://schemas.microsoft.com/office/drawing/2014/main" xmlns="" id="{C925FD92-6CAE-FE5B-FEAA-97815EB7A204}"/>
              </a:ext>
            </a:extLst>
          </p:cNvPr>
          <p:cNvSpPr/>
          <p:nvPr/>
        </p:nvSpPr>
        <p:spPr>
          <a:xfrm>
            <a:off x="0" y="306427"/>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3" name="Rectángulo 22">
            <a:extLst>
              <a:ext uri="{FF2B5EF4-FFF2-40B4-BE49-F238E27FC236}">
                <a16:creationId xmlns:a16="http://schemas.microsoft.com/office/drawing/2014/main" xmlns="" id="{B0C7A856-DE7A-6BC3-8B69-519F05405A52}"/>
              </a:ext>
            </a:extLst>
          </p:cNvPr>
          <p:cNvSpPr/>
          <p:nvPr/>
        </p:nvSpPr>
        <p:spPr>
          <a:xfrm>
            <a:off x="0" y="547078"/>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4" name="Rectángulo 23">
            <a:extLst>
              <a:ext uri="{FF2B5EF4-FFF2-40B4-BE49-F238E27FC236}">
                <a16:creationId xmlns:a16="http://schemas.microsoft.com/office/drawing/2014/main" xmlns="" id="{32D2428A-4CBA-8096-F5D0-F856E0DAAE75}"/>
              </a:ext>
            </a:extLst>
          </p:cNvPr>
          <p:cNvSpPr/>
          <p:nvPr/>
        </p:nvSpPr>
        <p:spPr>
          <a:xfrm>
            <a:off x="0" y="787730"/>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5" name="Rectángulo 24">
            <a:extLst>
              <a:ext uri="{FF2B5EF4-FFF2-40B4-BE49-F238E27FC236}">
                <a16:creationId xmlns:a16="http://schemas.microsoft.com/office/drawing/2014/main" xmlns="" id="{189A5613-C586-06B0-891E-DF7097C1458C}"/>
              </a:ext>
            </a:extLst>
          </p:cNvPr>
          <p:cNvSpPr/>
          <p:nvPr/>
        </p:nvSpPr>
        <p:spPr>
          <a:xfrm>
            <a:off x="1177471" y="989307"/>
            <a:ext cx="1188357" cy="5161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nvGrpSpPr>
          <p:cNvPr id="3" name="Grupo 2">
            <a:extLst>
              <a:ext uri="{FF2B5EF4-FFF2-40B4-BE49-F238E27FC236}">
                <a16:creationId xmlns:a16="http://schemas.microsoft.com/office/drawing/2014/main" xmlns="" id="{4ADE4B14-A9E5-FDD6-4FDD-A30365BA7E89}"/>
              </a:ext>
            </a:extLst>
          </p:cNvPr>
          <p:cNvGrpSpPr/>
          <p:nvPr/>
        </p:nvGrpSpPr>
        <p:grpSpPr>
          <a:xfrm>
            <a:off x="0" y="5972786"/>
            <a:ext cx="12177486" cy="558642"/>
            <a:chOff x="0" y="5972786"/>
            <a:chExt cx="12177486" cy="558642"/>
          </a:xfrm>
        </p:grpSpPr>
        <p:sp>
          <p:nvSpPr>
            <p:cNvPr id="26" name="Rectángulo 25">
              <a:extLst>
                <a:ext uri="{FF2B5EF4-FFF2-40B4-BE49-F238E27FC236}">
                  <a16:creationId xmlns:a16="http://schemas.microsoft.com/office/drawing/2014/main" xmlns="" id="{AC5E2B7E-EF05-FBD7-87C8-47D7F5114859}"/>
                </a:ext>
              </a:extLst>
            </p:cNvPr>
            <p:cNvSpPr/>
            <p:nvPr/>
          </p:nvSpPr>
          <p:spPr>
            <a:xfrm flipV="1">
              <a:off x="0" y="6473530"/>
              <a:ext cx="9202057" cy="5789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7" name="Rectángulo 26">
              <a:extLst>
                <a:ext uri="{FF2B5EF4-FFF2-40B4-BE49-F238E27FC236}">
                  <a16:creationId xmlns:a16="http://schemas.microsoft.com/office/drawing/2014/main" xmlns="" id="{6B7B25DE-A77A-A719-3B79-255444A29904}"/>
                </a:ext>
              </a:extLst>
            </p:cNvPr>
            <p:cNvSpPr/>
            <p:nvPr/>
          </p:nvSpPr>
          <p:spPr>
            <a:xfrm flipV="1">
              <a:off x="10218058" y="5972786"/>
              <a:ext cx="1959428"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8" name="Rectángulo 27">
              <a:extLst>
                <a:ext uri="{FF2B5EF4-FFF2-40B4-BE49-F238E27FC236}">
                  <a16:creationId xmlns:a16="http://schemas.microsoft.com/office/drawing/2014/main" xmlns="" id="{4D05C628-0204-F4A4-C656-7EA2829F912C}"/>
                </a:ext>
              </a:extLst>
            </p:cNvPr>
            <p:cNvSpPr/>
            <p:nvPr/>
          </p:nvSpPr>
          <p:spPr>
            <a:xfrm rot="20058610" flipV="1">
              <a:off x="9134377" y="6239818"/>
              <a:ext cx="1144869"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sp>
        <p:nvSpPr>
          <p:cNvPr id="29" name="Rectángulo 28">
            <a:extLst>
              <a:ext uri="{FF2B5EF4-FFF2-40B4-BE49-F238E27FC236}">
                <a16:creationId xmlns:a16="http://schemas.microsoft.com/office/drawing/2014/main" xmlns="" id="{5C154C43-A388-EAB9-4E1C-E1552AFA4E65}"/>
              </a:ext>
            </a:extLst>
          </p:cNvPr>
          <p:cNvSpPr/>
          <p:nvPr/>
        </p:nvSpPr>
        <p:spPr>
          <a:xfrm rot="18655186" flipV="1">
            <a:off x="11101854" y="481955"/>
            <a:ext cx="1296521"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0" name="Rectángulo 29">
            <a:extLst>
              <a:ext uri="{FF2B5EF4-FFF2-40B4-BE49-F238E27FC236}">
                <a16:creationId xmlns:a16="http://schemas.microsoft.com/office/drawing/2014/main" xmlns="" id="{D20ACABF-1AF4-F2B0-69B1-A86901FFB99D}"/>
              </a:ext>
            </a:extLst>
          </p:cNvPr>
          <p:cNvSpPr/>
          <p:nvPr/>
        </p:nvSpPr>
        <p:spPr>
          <a:xfrm>
            <a:off x="10130973" y="955534"/>
            <a:ext cx="1188357" cy="5161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1" name="Rectángulo 30">
            <a:extLst>
              <a:ext uri="{FF2B5EF4-FFF2-40B4-BE49-F238E27FC236}">
                <a16:creationId xmlns:a16="http://schemas.microsoft.com/office/drawing/2014/main" xmlns="" id="{FEF214C1-59C8-0329-4830-2467267D48B7}"/>
              </a:ext>
            </a:extLst>
          </p:cNvPr>
          <p:cNvSpPr/>
          <p:nvPr/>
        </p:nvSpPr>
        <p:spPr>
          <a:xfrm>
            <a:off x="9419771" y="6212424"/>
            <a:ext cx="2772229" cy="369332"/>
          </a:xfrm>
          <a:prstGeom prst="rect">
            <a:avLst/>
          </a:prstGeom>
          <a:noFill/>
        </p:spPr>
        <p:txBody>
          <a:bodyPr wrap="square" lIns="91440" tIns="45720" rIns="91440" bIns="45720">
            <a:spAutoFit/>
          </a:bodyPr>
          <a:lstStyle/>
          <a:p>
            <a:pPr algn="ctr"/>
            <a:r>
              <a:rPr lang="es-CO" b="1" cap="none" spc="0" noProof="0" dirty="0">
                <a:ln w="9525">
                  <a:solidFill>
                    <a:srgbClr val="002060"/>
                  </a:solidFill>
                  <a:prstDash val="solid"/>
                </a:ln>
                <a:solidFill>
                  <a:srgbClr val="002060"/>
                </a:solidFill>
                <a:effectLst>
                  <a:outerShdw blurRad="38100" dist="38100" dir="2700000" algn="tl">
                    <a:srgbClr val="000000">
                      <a:alpha val="43137"/>
                    </a:srgbClr>
                  </a:outerShdw>
                </a:effectLst>
                <a:latin typeface="+mj-lt"/>
              </a:rPr>
              <a:t>Secretaria de Tránsito </a:t>
            </a:r>
          </a:p>
        </p:txBody>
      </p:sp>
      <p:sp>
        <p:nvSpPr>
          <p:cNvPr id="5" name="Elipse 4">
            <a:extLst>
              <a:ext uri="{FF2B5EF4-FFF2-40B4-BE49-F238E27FC236}">
                <a16:creationId xmlns:a16="http://schemas.microsoft.com/office/drawing/2014/main" xmlns="" id="{2DA76AD9-4E85-4FF5-B8EB-B3FF14E9B6FB}"/>
              </a:ext>
            </a:extLst>
          </p:cNvPr>
          <p:cNvSpPr/>
          <p:nvPr/>
        </p:nvSpPr>
        <p:spPr>
          <a:xfrm>
            <a:off x="9970803" y="-729010"/>
            <a:ext cx="2744219" cy="2685143"/>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Rectángulo 5">
            <a:extLst>
              <a:ext uri="{FF2B5EF4-FFF2-40B4-BE49-F238E27FC236}">
                <a16:creationId xmlns:a16="http://schemas.microsoft.com/office/drawing/2014/main" xmlns="" id="{2C187B92-B046-9092-EC34-70214CCB2595}"/>
              </a:ext>
            </a:extLst>
          </p:cNvPr>
          <p:cNvSpPr/>
          <p:nvPr/>
        </p:nvSpPr>
        <p:spPr>
          <a:xfrm>
            <a:off x="9027886" y="-1190171"/>
            <a:ext cx="4484914" cy="1146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2" name="Rectángulo 31">
            <a:extLst>
              <a:ext uri="{FF2B5EF4-FFF2-40B4-BE49-F238E27FC236}">
                <a16:creationId xmlns:a16="http://schemas.microsoft.com/office/drawing/2014/main" xmlns="" id="{AB6BFE87-433A-96AF-2CC7-5AC85F1F3ECA}"/>
              </a:ext>
            </a:extLst>
          </p:cNvPr>
          <p:cNvSpPr/>
          <p:nvPr/>
        </p:nvSpPr>
        <p:spPr>
          <a:xfrm rot="16200000">
            <a:off x="10557011" y="1576737"/>
            <a:ext cx="4484914" cy="1146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2" name="CuadroTexto 21">
            <a:extLst>
              <a:ext uri="{FF2B5EF4-FFF2-40B4-BE49-F238E27FC236}">
                <a16:creationId xmlns:a16="http://schemas.microsoft.com/office/drawing/2014/main" xmlns="" id="{BEAFB1B3-35FA-CA03-4FD1-280603520210}"/>
              </a:ext>
            </a:extLst>
          </p:cNvPr>
          <p:cNvSpPr txBox="1"/>
          <p:nvPr/>
        </p:nvSpPr>
        <p:spPr>
          <a:xfrm>
            <a:off x="3534676" y="5511636"/>
            <a:ext cx="830676" cy="400110"/>
          </a:xfrm>
          <a:prstGeom prst="rect">
            <a:avLst/>
          </a:prstGeom>
          <a:noFill/>
        </p:spPr>
        <p:txBody>
          <a:bodyPr wrap="square" rtlCol="0">
            <a:spAutoFit/>
          </a:bodyPr>
          <a:lstStyle/>
          <a:p>
            <a:r>
              <a:rPr lang="es-CO" sz="2000" b="1" noProof="0" dirty="0">
                <a:solidFill>
                  <a:srgbClr val="FF0000"/>
                </a:solidFill>
              </a:rPr>
              <a:t>33%</a:t>
            </a:r>
          </a:p>
        </p:txBody>
      </p:sp>
      <p:sp>
        <p:nvSpPr>
          <p:cNvPr id="10" name="CuadroTexto 9">
            <a:extLst>
              <a:ext uri="{FF2B5EF4-FFF2-40B4-BE49-F238E27FC236}">
                <a16:creationId xmlns:a16="http://schemas.microsoft.com/office/drawing/2014/main" xmlns="" id="{FD6B1B62-AF8C-D126-17E9-2DDF3526AF3A}"/>
              </a:ext>
            </a:extLst>
          </p:cNvPr>
          <p:cNvSpPr txBox="1"/>
          <p:nvPr/>
        </p:nvSpPr>
        <p:spPr>
          <a:xfrm>
            <a:off x="3607900" y="4082164"/>
            <a:ext cx="700833" cy="400110"/>
          </a:xfrm>
          <a:prstGeom prst="rect">
            <a:avLst/>
          </a:prstGeom>
          <a:noFill/>
        </p:spPr>
        <p:txBody>
          <a:bodyPr wrap="none" rtlCol="0">
            <a:spAutoFit/>
          </a:bodyPr>
          <a:lstStyle/>
          <a:p>
            <a:r>
              <a:rPr lang="es-CO" sz="2000" b="1" noProof="0" dirty="0">
                <a:solidFill>
                  <a:srgbClr val="FF0000"/>
                </a:solidFill>
              </a:rPr>
              <a:t>6.1%</a:t>
            </a:r>
          </a:p>
        </p:txBody>
      </p:sp>
      <p:graphicFrame>
        <p:nvGraphicFramePr>
          <p:cNvPr id="4" name="Gráfico 3">
            <a:extLst>
              <a:ext uri="{FF2B5EF4-FFF2-40B4-BE49-F238E27FC236}">
                <a16:creationId xmlns:a16="http://schemas.microsoft.com/office/drawing/2014/main" xmlns="" id="{0CE1469D-61C4-377A-C17F-8BBA1FDD4EA0}"/>
              </a:ext>
            </a:extLst>
          </p:cNvPr>
          <p:cNvGraphicFramePr>
            <a:graphicFrameLocks/>
          </p:cNvGraphicFramePr>
          <p:nvPr>
            <p:extLst>
              <p:ext uri="{D42A27DB-BD31-4B8C-83A1-F6EECF244321}">
                <p14:modId xmlns:p14="http://schemas.microsoft.com/office/powerpoint/2010/main" val="3183003606"/>
              </p:ext>
            </p:extLst>
          </p:nvPr>
        </p:nvGraphicFramePr>
        <p:xfrm>
          <a:off x="1631631" y="1306500"/>
          <a:ext cx="10747321" cy="4796675"/>
        </p:xfrm>
        <a:graphic>
          <a:graphicData uri="http://schemas.openxmlformats.org/drawingml/2006/chart">
            <c:chart xmlns:c="http://schemas.openxmlformats.org/drawingml/2006/chart" xmlns:r="http://schemas.openxmlformats.org/officeDocument/2006/relationships" r:id="rId4"/>
          </a:graphicData>
        </a:graphic>
      </p:graphicFrame>
      <p:sp>
        <p:nvSpPr>
          <p:cNvPr id="8" name="CuadroTexto 7">
            <a:extLst>
              <a:ext uri="{FF2B5EF4-FFF2-40B4-BE49-F238E27FC236}">
                <a16:creationId xmlns:a16="http://schemas.microsoft.com/office/drawing/2014/main" xmlns="" id="{921C3678-0B61-330F-4425-51C2A3B10752}"/>
              </a:ext>
            </a:extLst>
          </p:cNvPr>
          <p:cNvSpPr txBox="1"/>
          <p:nvPr/>
        </p:nvSpPr>
        <p:spPr>
          <a:xfrm>
            <a:off x="3534676" y="5187829"/>
            <a:ext cx="631904" cy="400110"/>
          </a:xfrm>
          <a:prstGeom prst="rect">
            <a:avLst/>
          </a:prstGeom>
          <a:noFill/>
        </p:spPr>
        <p:txBody>
          <a:bodyPr wrap="none" rtlCol="0">
            <a:spAutoFit/>
          </a:bodyPr>
          <a:lstStyle/>
          <a:p>
            <a:r>
              <a:rPr lang="es-CO" sz="2000" b="1" noProof="0" dirty="0">
                <a:solidFill>
                  <a:srgbClr val="FF0000"/>
                </a:solidFill>
              </a:rPr>
              <a:t>18%</a:t>
            </a:r>
          </a:p>
        </p:txBody>
      </p:sp>
      <p:sp>
        <p:nvSpPr>
          <p:cNvPr id="15" name="CuadroTexto 14">
            <a:extLst>
              <a:ext uri="{FF2B5EF4-FFF2-40B4-BE49-F238E27FC236}">
                <a16:creationId xmlns:a16="http://schemas.microsoft.com/office/drawing/2014/main" xmlns="" id="{130105BE-2A1A-F949-AC5E-01B9E8F17339}"/>
              </a:ext>
            </a:extLst>
          </p:cNvPr>
          <p:cNvSpPr txBox="1"/>
          <p:nvPr/>
        </p:nvSpPr>
        <p:spPr>
          <a:xfrm>
            <a:off x="3534676" y="4787719"/>
            <a:ext cx="631904" cy="400110"/>
          </a:xfrm>
          <a:prstGeom prst="rect">
            <a:avLst/>
          </a:prstGeom>
          <a:noFill/>
        </p:spPr>
        <p:txBody>
          <a:bodyPr wrap="none" rtlCol="0">
            <a:spAutoFit/>
          </a:bodyPr>
          <a:lstStyle/>
          <a:p>
            <a:r>
              <a:rPr lang="es-CO" sz="2000" b="1" noProof="0" dirty="0">
                <a:solidFill>
                  <a:srgbClr val="FF0000"/>
                </a:solidFill>
              </a:rPr>
              <a:t>15%</a:t>
            </a:r>
          </a:p>
        </p:txBody>
      </p:sp>
      <p:sp>
        <p:nvSpPr>
          <p:cNvPr id="16" name="CuadroTexto 15">
            <a:extLst>
              <a:ext uri="{FF2B5EF4-FFF2-40B4-BE49-F238E27FC236}">
                <a16:creationId xmlns:a16="http://schemas.microsoft.com/office/drawing/2014/main" xmlns="" id="{DAA69935-343A-47B5-6231-042FE97362B4}"/>
              </a:ext>
            </a:extLst>
          </p:cNvPr>
          <p:cNvSpPr txBox="1"/>
          <p:nvPr/>
        </p:nvSpPr>
        <p:spPr>
          <a:xfrm>
            <a:off x="3664519" y="3358247"/>
            <a:ext cx="502061" cy="400110"/>
          </a:xfrm>
          <a:prstGeom prst="rect">
            <a:avLst/>
          </a:prstGeom>
          <a:noFill/>
        </p:spPr>
        <p:txBody>
          <a:bodyPr wrap="none" rtlCol="0">
            <a:spAutoFit/>
          </a:bodyPr>
          <a:lstStyle/>
          <a:p>
            <a:r>
              <a:rPr lang="es-CO" sz="2000" b="1" noProof="0" dirty="0">
                <a:solidFill>
                  <a:srgbClr val="FF0000"/>
                </a:solidFill>
              </a:rPr>
              <a:t>3%</a:t>
            </a:r>
          </a:p>
        </p:txBody>
      </p:sp>
    </p:spTree>
    <p:extLst>
      <p:ext uri="{BB962C8B-B14F-4D97-AF65-F5344CB8AC3E}">
        <p14:creationId xmlns:p14="http://schemas.microsoft.com/office/powerpoint/2010/main" val="511799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o 13"/>
          <p:cNvGrpSpPr/>
          <p:nvPr/>
        </p:nvGrpSpPr>
        <p:grpSpPr>
          <a:xfrm>
            <a:off x="10130973" y="233643"/>
            <a:ext cx="1476717" cy="587208"/>
            <a:chOff x="10351607" y="5810211"/>
            <a:chExt cx="1840393" cy="1047789"/>
          </a:xfrm>
        </p:grpSpPr>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51607" y="5810211"/>
              <a:ext cx="868060" cy="1047789"/>
            </a:xfrm>
            <a:prstGeom prst="ellipse">
              <a:avLst/>
            </a:prstGeom>
          </p:spPr>
        </p:pic>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9667" y="5810211"/>
              <a:ext cx="972333" cy="997725"/>
            </a:xfrm>
            <a:prstGeom prst="ellipse">
              <a:avLst/>
            </a:prstGeom>
          </p:spPr>
        </p:pic>
      </p:grpSp>
      <p:sp>
        <p:nvSpPr>
          <p:cNvPr id="20" name="CuadroTexto 19"/>
          <p:cNvSpPr txBox="1"/>
          <p:nvPr/>
        </p:nvSpPr>
        <p:spPr>
          <a:xfrm>
            <a:off x="1597478" y="346670"/>
            <a:ext cx="7977505" cy="523220"/>
          </a:xfrm>
          <a:prstGeom prst="rect">
            <a:avLst/>
          </a:prstGeom>
          <a:noFill/>
        </p:spPr>
        <p:txBody>
          <a:bodyPr wrap="none" rtlCol="0">
            <a:spAutoFit/>
          </a:bodyPr>
          <a:lstStyle/>
          <a:p>
            <a:r>
              <a:rPr lang="es-CO" sz="2800" b="1" noProof="0" dirty="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cs typeface="Aharoni" panose="02010803020104030203" pitchFamily="2" charset="-79"/>
              </a:rPr>
              <a:t>Accidentalidad vial por lugar del evento</a:t>
            </a:r>
          </a:p>
        </p:txBody>
      </p:sp>
      <p:sp>
        <p:nvSpPr>
          <p:cNvPr id="2" name="Rectángulo 1"/>
          <p:cNvSpPr/>
          <p:nvPr/>
        </p:nvSpPr>
        <p:spPr>
          <a:xfrm>
            <a:off x="0" y="306427"/>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3" name="Rectángulo 22"/>
          <p:cNvSpPr/>
          <p:nvPr/>
        </p:nvSpPr>
        <p:spPr>
          <a:xfrm>
            <a:off x="0" y="547078"/>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4" name="Rectángulo 23"/>
          <p:cNvSpPr/>
          <p:nvPr/>
        </p:nvSpPr>
        <p:spPr>
          <a:xfrm>
            <a:off x="0" y="787730"/>
            <a:ext cx="1030514" cy="725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5" name="Rectángulo 24"/>
          <p:cNvSpPr/>
          <p:nvPr/>
        </p:nvSpPr>
        <p:spPr>
          <a:xfrm>
            <a:off x="1177471" y="989307"/>
            <a:ext cx="1188357" cy="5161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nvGrpSpPr>
          <p:cNvPr id="3" name="Grupo 2"/>
          <p:cNvGrpSpPr/>
          <p:nvPr/>
        </p:nvGrpSpPr>
        <p:grpSpPr>
          <a:xfrm>
            <a:off x="0" y="5972786"/>
            <a:ext cx="12177486" cy="558642"/>
            <a:chOff x="0" y="5972786"/>
            <a:chExt cx="12177486" cy="558642"/>
          </a:xfrm>
        </p:grpSpPr>
        <p:sp>
          <p:nvSpPr>
            <p:cNvPr id="26" name="Rectángulo 25"/>
            <p:cNvSpPr/>
            <p:nvPr/>
          </p:nvSpPr>
          <p:spPr>
            <a:xfrm flipV="1">
              <a:off x="0" y="6473530"/>
              <a:ext cx="9202057" cy="5789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7" name="Rectángulo 26"/>
            <p:cNvSpPr/>
            <p:nvPr/>
          </p:nvSpPr>
          <p:spPr>
            <a:xfrm flipV="1">
              <a:off x="10218058" y="5972786"/>
              <a:ext cx="1959428"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8" name="Rectángulo 27"/>
            <p:cNvSpPr/>
            <p:nvPr/>
          </p:nvSpPr>
          <p:spPr>
            <a:xfrm rot="20058610" flipV="1">
              <a:off x="9134377" y="6239818"/>
              <a:ext cx="1144869"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sp>
        <p:nvSpPr>
          <p:cNvPr id="29" name="Rectángulo 28"/>
          <p:cNvSpPr/>
          <p:nvPr/>
        </p:nvSpPr>
        <p:spPr>
          <a:xfrm rot="18655186" flipV="1">
            <a:off x="11101854" y="481955"/>
            <a:ext cx="1296521"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0" name="Rectángulo 29"/>
          <p:cNvSpPr/>
          <p:nvPr/>
        </p:nvSpPr>
        <p:spPr>
          <a:xfrm>
            <a:off x="10130973" y="955534"/>
            <a:ext cx="1188357" cy="5161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1" name="Rectángulo 30"/>
          <p:cNvSpPr/>
          <p:nvPr/>
        </p:nvSpPr>
        <p:spPr>
          <a:xfrm>
            <a:off x="9419771" y="6212424"/>
            <a:ext cx="2772229" cy="369332"/>
          </a:xfrm>
          <a:prstGeom prst="rect">
            <a:avLst/>
          </a:prstGeom>
          <a:noFill/>
        </p:spPr>
        <p:txBody>
          <a:bodyPr wrap="square" lIns="91440" tIns="45720" rIns="91440" bIns="45720">
            <a:spAutoFit/>
          </a:bodyPr>
          <a:lstStyle/>
          <a:p>
            <a:pPr algn="ctr"/>
            <a:r>
              <a:rPr lang="es-CO" b="1" cap="none" spc="0" noProof="0" dirty="0">
                <a:ln w="9525">
                  <a:solidFill>
                    <a:srgbClr val="002060"/>
                  </a:solidFill>
                  <a:prstDash val="solid"/>
                </a:ln>
                <a:solidFill>
                  <a:srgbClr val="002060"/>
                </a:solidFill>
                <a:effectLst>
                  <a:outerShdw blurRad="38100" dist="38100" dir="2700000" algn="tl">
                    <a:srgbClr val="000000">
                      <a:alpha val="43137"/>
                    </a:srgbClr>
                  </a:outerShdw>
                </a:effectLst>
                <a:latin typeface="+mj-lt"/>
              </a:rPr>
              <a:t>Secretaria de Tránsito </a:t>
            </a:r>
          </a:p>
        </p:txBody>
      </p:sp>
      <p:sp>
        <p:nvSpPr>
          <p:cNvPr id="5" name="Elipse 4"/>
          <p:cNvSpPr/>
          <p:nvPr/>
        </p:nvSpPr>
        <p:spPr>
          <a:xfrm>
            <a:off x="9970803" y="-729010"/>
            <a:ext cx="2744219" cy="2685143"/>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Rectángulo 5"/>
          <p:cNvSpPr/>
          <p:nvPr/>
        </p:nvSpPr>
        <p:spPr>
          <a:xfrm>
            <a:off x="9027886" y="-1190171"/>
            <a:ext cx="4484914" cy="1146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2" name="Rectángulo 31"/>
          <p:cNvSpPr/>
          <p:nvPr/>
        </p:nvSpPr>
        <p:spPr>
          <a:xfrm rot="16200000">
            <a:off x="10557011" y="1576737"/>
            <a:ext cx="4484914" cy="1146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4" name="Rectángulo 3"/>
          <p:cNvSpPr/>
          <p:nvPr/>
        </p:nvSpPr>
        <p:spPr>
          <a:xfrm>
            <a:off x="1030514" y="5684558"/>
            <a:ext cx="564578" cy="369332"/>
          </a:xfrm>
          <a:prstGeom prst="rect">
            <a:avLst/>
          </a:prstGeom>
        </p:spPr>
        <p:txBody>
          <a:bodyPr wrap="none">
            <a:spAutoFit/>
          </a:bodyPr>
          <a:lstStyle/>
          <a:p>
            <a:r>
              <a:rPr lang="es-CO" b="1" noProof="0" dirty="0">
                <a:latin typeface="Arial Narrow" panose="020B0606020202030204" pitchFamily="34" charset="0"/>
                <a:ea typeface="Calibri" panose="020F0502020204030204" pitchFamily="34" charset="0"/>
                <a:cs typeface="Arial" panose="020B0604020202020204" pitchFamily="34" charset="0"/>
              </a:rPr>
              <a:t>45%</a:t>
            </a:r>
            <a:endParaRPr lang="es-CO" b="1" noProof="0" dirty="0"/>
          </a:p>
        </p:txBody>
      </p:sp>
      <p:graphicFrame>
        <p:nvGraphicFramePr>
          <p:cNvPr id="8" name="Gráfico 7">
            <a:extLst>
              <a:ext uri="{FF2B5EF4-FFF2-40B4-BE49-F238E27FC236}">
                <a16:creationId xmlns:a16="http://schemas.microsoft.com/office/drawing/2014/main" xmlns="" id="{00000000-0008-0000-0100-00000A000000}"/>
              </a:ext>
            </a:extLst>
          </p:cNvPr>
          <p:cNvGraphicFramePr>
            <a:graphicFrameLocks/>
          </p:cNvGraphicFramePr>
          <p:nvPr>
            <p:extLst>
              <p:ext uri="{D42A27DB-BD31-4B8C-83A1-F6EECF244321}">
                <p14:modId xmlns:p14="http://schemas.microsoft.com/office/powerpoint/2010/main" val="2996212728"/>
              </p:ext>
            </p:extLst>
          </p:nvPr>
        </p:nvGraphicFramePr>
        <p:xfrm>
          <a:off x="262890" y="1520520"/>
          <a:ext cx="11344800" cy="417744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ángulo 8">
            <a:extLst>
              <a:ext uri="{FF2B5EF4-FFF2-40B4-BE49-F238E27FC236}">
                <a16:creationId xmlns:a16="http://schemas.microsoft.com/office/drawing/2014/main" xmlns="" id="{A1C7EB04-D5AC-DD18-7467-CBB27A66DCAC}"/>
              </a:ext>
            </a:extLst>
          </p:cNvPr>
          <p:cNvSpPr/>
          <p:nvPr/>
        </p:nvSpPr>
        <p:spPr>
          <a:xfrm>
            <a:off x="2632100" y="5603454"/>
            <a:ext cx="564578" cy="369332"/>
          </a:xfrm>
          <a:prstGeom prst="rect">
            <a:avLst/>
          </a:prstGeom>
        </p:spPr>
        <p:txBody>
          <a:bodyPr wrap="none">
            <a:spAutoFit/>
          </a:bodyPr>
          <a:lstStyle/>
          <a:p>
            <a:r>
              <a:rPr lang="es-CO" b="1" noProof="0" dirty="0">
                <a:latin typeface="Arial Narrow" panose="020B0606020202030204" pitchFamily="34" charset="0"/>
                <a:ea typeface="Calibri" panose="020F0502020204030204" pitchFamily="34" charset="0"/>
                <a:cs typeface="Arial" panose="020B0604020202020204" pitchFamily="34" charset="0"/>
              </a:rPr>
              <a:t>15%</a:t>
            </a:r>
            <a:endParaRPr lang="es-CO" b="1" noProof="0" dirty="0"/>
          </a:p>
        </p:txBody>
      </p:sp>
      <p:sp>
        <p:nvSpPr>
          <p:cNvPr id="10" name="Rectángulo 9">
            <a:extLst>
              <a:ext uri="{FF2B5EF4-FFF2-40B4-BE49-F238E27FC236}">
                <a16:creationId xmlns:a16="http://schemas.microsoft.com/office/drawing/2014/main" xmlns="" id="{C24198A7-E767-EBE2-1317-1C6EAB641C06}"/>
              </a:ext>
            </a:extLst>
          </p:cNvPr>
          <p:cNvSpPr/>
          <p:nvPr/>
        </p:nvSpPr>
        <p:spPr>
          <a:xfrm>
            <a:off x="4036450" y="5596631"/>
            <a:ext cx="458780" cy="369332"/>
          </a:xfrm>
          <a:prstGeom prst="rect">
            <a:avLst/>
          </a:prstGeom>
        </p:spPr>
        <p:txBody>
          <a:bodyPr wrap="none">
            <a:spAutoFit/>
          </a:bodyPr>
          <a:lstStyle/>
          <a:p>
            <a:r>
              <a:rPr lang="es-CO" b="1" noProof="0" dirty="0">
                <a:latin typeface="Arial Narrow" panose="020B0606020202030204" pitchFamily="34" charset="0"/>
                <a:ea typeface="Calibri" panose="020F0502020204030204" pitchFamily="34" charset="0"/>
                <a:cs typeface="Arial" panose="020B0604020202020204" pitchFamily="34" charset="0"/>
              </a:rPr>
              <a:t>9%</a:t>
            </a:r>
            <a:endParaRPr lang="es-CO" b="1" noProof="0" dirty="0"/>
          </a:p>
        </p:txBody>
      </p:sp>
    </p:spTree>
    <p:extLst>
      <p:ext uri="{BB962C8B-B14F-4D97-AF65-F5344CB8AC3E}">
        <p14:creationId xmlns:p14="http://schemas.microsoft.com/office/powerpoint/2010/main" val="113040183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1586</TotalTime>
  <Words>4127</Words>
  <Application>Microsoft Office PowerPoint</Application>
  <PresentationFormat>Panorámica</PresentationFormat>
  <Paragraphs>343</Paragraphs>
  <Slides>30</Slides>
  <Notes>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30</vt:i4>
      </vt:variant>
    </vt:vector>
  </HeadingPairs>
  <TitlesOfParts>
    <vt:vector size="40" baseType="lpstr">
      <vt:lpstr>Aharoni</vt:lpstr>
      <vt:lpstr>Arial</vt:lpstr>
      <vt:lpstr>Arial Black</vt:lpstr>
      <vt:lpstr>Arial Narrow</vt:lpstr>
      <vt:lpstr>Berlin Sans FB Demi</vt:lpstr>
      <vt:lpstr>Calibri</vt:lpstr>
      <vt:lpstr>Calibri Light</vt:lpstr>
      <vt:lpstr>Helvetica Neue</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TRANS_SANDRA</dc:creator>
  <cp:lastModifiedBy>User</cp:lastModifiedBy>
  <cp:revision>194</cp:revision>
  <dcterms:created xsi:type="dcterms:W3CDTF">2022-09-27T21:05:03Z</dcterms:created>
  <dcterms:modified xsi:type="dcterms:W3CDTF">2025-02-18T13:58:21Z</dcterms:modified>
</cp:coreProperties>
</file>